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44" r:id="rId1"/>
  </p:sldMasterIdLst>
  <p:notesMasterIdLst>
    <p:notesMasterId r:id="rId15"/>
  </p:notesMasterIdLst>
  <p:sldIdLst>
    <p:sldId id="256" r:id="rId2"/>
    <p:sldId id="260" r:id="rId3"/>
    <p:sldId id="262" r:id="rId4"/>
    <p:sldId id="263" r:id="rId5"/>
    <p:sldId id="270" r:id="rId6"/>
    <p:sldId id="265" r:id="rId7"/>
    <p:sldId id="266" r:id="rId8"/>
    <p:sldId id="267" r:id="rId9"/>
    <p:sldId id="261" r:id="rId10"/>
    <p:sldId id="269" r:id="rId11"/>
    <p:sldId id="268" r:id="rId12"/>
    <p:sldId id="271" r:id="rId13"/>
    <p:sldId id="272" r:id="rId14"/>
  </p:sldIdLst>
  <p:sldSz cx="9144000" cy="6858000" type="screen4x3"/>
  <p:notesSz cx="6858000" cy="9144000"/>
  <p:custDataLst>
    <p:tags r:id="rId16"/>
  </p:custDataLst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vaio" initials="v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bg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770" autoAdjust="0"/>
    <p:restoredTop sz="94400" autoAdjust="0"/>
  </p:normalViewPr>
  <p:slideViewPr>
    <p:cSldViewPr>
      <p:cViewPr varScale="1">
        <p:scale>
          <a:sx n="159" d="100"/>
          <a:sy n="159" d="100"/>
        </p:scale>
        <p:origin x="2220" y="1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-3786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gs" Target="tags/tag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468C38-A214-4E80-B1E3-D2FE07F8DD81}" type="datetimeFigureOut">
              <a:rPr lang="cs-CZ" smtClean="0"/>
              <a:t>04.10.2020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40B50C-4808-4AAD-8732-12ADE8A5B2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1380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Ztlumené efekty: 2,3,4</a:t>
            </a:r>
          </a:p>
          <a:p>
            <a:r>
              <a:rPr lang="cs-CZ" dirty="0"/>
              <a:t>Odstranit srážku kamionu: snímek 8, 1:33 – 1:45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40B50C-4808-4AAD-8732-12ADE8A5B27F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587574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40B50C-4808-4AAD-8732-12ADE8A5B27F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09646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6B824-5E93-4F37-9F9C-7C4FB11BB412}" type="datetime1">
              <a:rPr lang="cs-CZ" smtClean="0"/>
              <a:t>04.10.2020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Obligace - </a:t>
            </a:r>
            <a:r>
              <a:rPr lang="cs-CZ" dirty="0" err="1"/>
              <a:t>kkůlkůlkZáklady</a:t>
            </a:r>
            <a:r>
              <a:rPr lang="cs-CZ" dirty="0"/>
              <a:t> oceňování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5482F-2F05-49C5-9E15-73F945A41231}" type="slidenum">
              <a:rPr lang="cs-CZ" smtClean="0"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noProof="0" dirty="0"/>
              <a:t>Bonds – Analysis of the yield curve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08304" y="6172200"/>
            <a:ext cx="1828800" cy="365125"/>
          </a:xfrm>
        </p:spPr>
        <p:txBody>
          <a:bodyPr/>
          <a:lstStyle>
            <a:lvl1pPr>
              <a:defRPr sz="1200" b="1"/>
            </a:lvl1pPr>
          </a:lstStyle>
          <a:p>
            <a:fld id="{DFE5482F-2F05-49C5-9E15-73F945A41231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251520" y="210314"/>
            <a:ext cx="6512511" cy="648072"/>
          </a:xfrm>
        </p:spPr>
        <p:txBody>
          <a:bodyPr/>
          <a:lstStyle>
            <a:lvl1pPr marL="0" indent="0" algn="l">
              <a:buFontTx/>
              <a:buNone/>
              <a:defRPr sz="2800"/>
            </a:lvl1pPr>
          </a:lstStyle>
          <a:p>
            <a:r>
              <a:rPr lang="cs-CZ" dirty="0" err="1"/>
              <a:t>vostní</a:t>
            </a:r>
            <a:r>
              <a:rPr lang="cs-CZ" dirty="0"/>
              <a:t> tok 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2042512"/>
            <a:ext cx="6400800" cy="3474720"/>
          </a:xfrm>
        </p:spPr>
        <p:txBody>
          <a:bodyPr/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BA06A-B118-4854-A6B1-AD8434D8C8A2}" type="datetime1">
              <a:rPr lang="cs-CZ" smtClean="0"/>
              <a:t>04.10.2020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Obligace - Základy oceňování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5482F-2F05-49C5-9E15-73F945A4123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C4245-3440-4804-8040-B2F6C9563C64}" type="datetime1">
              <a:rPr lang="cs-CZ" smtClean="0"/>
              <a:t>04.10.2020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Obligace - Základy oceňování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5482F-2F05-49C5-9E15-73F945A4123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E6B96-06F8-4545-9182-889597D673BE}" type="datetime1">
              <a:rPr lang="cs-CZ" smtClean="0"/>
              <a:t>04.10.2020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Obligace - Základy oceňování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5482F-2F05-49C5-9E15-73F945A4123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0EDE7-1677-48D5-AEC1-00727E1AD5C8}" type="datetime1">
              <a:rPr lang="cs-CZ" smtClean="0"/>
              <a:t>04.10.2020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Obligace - Základy oceňování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5482F-2F05-49C5-9E15-73F945A4123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4CB76-1543-48ED-85A0-8667F9791FC8}" type="datetime1">
              <a:rPr lang="cs-CZ" smtClean="0"/>
              <a:t>04.10.2020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Obligace - Základy oceňování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5482F-2F05-49C5-9E15-73F945A41231}" type="slidenum">
              <a:rPr lang="cs-CZ" smtClean="0"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BE541-6BD5-44E0-A709-E50ED9825230}" type="datetime1">
              <a:rPr lang="cs-CZ" smtClean="0"/>
              <a:t>04.10.2020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Obligace - Základy oceňování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5482F-2F05-49C5-9E15-73F945A4123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67B65-9542-4BD1-9D5B-317E40607F34}" type="datetime1">
              <a:rPr lang="cs-CZ" smtClean="0"/>
              <a:t>04.10.2020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Obligace - Základy oceňování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5482F-2F05-49C5-9E15-73F945A4123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u="none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7682813-8C86-44C6-B6BD-1FCF6C787374}" type="datetime1">
              <a:rPr lang="cs-CZ" smtClean="0"/>
              <a:t>04.10.2020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cs-CZ" dirty="0"/>
              <a:t>Obligace - Základy oceňování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DFE5482F-2F05-49C5-9E15-73F945A41231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50" r:id="rId4"/>
    <p:sldLayoutId id="2147483751" r:id="rId5"/>
    <p:sldLayoutId id="2147483752" r:id="rId6"/>
    <p:sldLayoutId id="2147483753" r:id="rId7"/>
    <p:sldLayoutId id="2147483754" r:id="rId8"/>
    <p:sldLayoutId id="2147483755" r:id="rId9"/>
  </p:sldLayoutIdLst>
  <p:hf hdr="0" dt="0"/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u="none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3" Type="http://schemas.openxmlformats.org/officeDocument/2006/relationships/image" Target="../media/image470.png"/><Relationship Id="rId18" Type="http://schemas.openxmlformats.org/officeDocument/2006/relationships/image" Target="../media/image52.png"/><Relationship Id="rId12" Type="http://schemas.openxmlformats.org/officeDocument/2006/relationships/image" Target="../media/image48.png"/><Relationship Id="rId17" Type="http://schemas.openxmlformats.org/officeDocument/2006/relationships/image" Target="../media/image51.png"/><Relationship Id="rId16" Type="http://schemas.openxmlformats.org/officeDocument/2006/relationships/image" Target="../media/image50.png"/><Relationship Id="rId1" Type="http://schemas.openxmlformats.org/officeDocument/2006/relationships/slideLayout" Target="../slideLayouts/slideLayout2.xml"/><Relationship Id="rId15" Type="http://schemas.openxmlformats.org/officeDocument/2006/relationships/image" Target="../media/image49.png"/><Relationship Id="rId19" Type="http://schemas.openxmlformats.org/officeDocument/2006/relationships/image" Target="../media/image53.png"/><Relationship Id="rId14" Type="http://schemas.openxmlformats.org/officeDocument/2006/relationships/image" Target="../media/image480.png"/></Relationships>
</file>

<file path=ppt/slides/_rels/slide11.xml.rels><?xml version="1.0" encoding="UTF-8" standalone="yes"?>
<Relationships xmlns="http://schemas.openxmlformats.org/package/2006/relationships"><Relationship Id="rId21" Type="http://schemas.openxmlformats.org/officeDocument/2006/relationships/image" Target="../media/image55.png"/><Relationship Id="rId20" Type="http://schemas.openxmlformats.org/officeDocument/2006/relationships/image" Target="../media/image5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8" Type="http://schemas.openxmlformats.org/officeDocument/2006/relationships/image" Target="../media/image59.png"/><Relationship Id="rId17" Type="http://schemas.openxmlformats.org/officeDocument/2006/relationships/image" Target="../media/image58.png"/><Relationship Id="rId16" Type="http://schemas.openxmlformats.org/officeDocument/2006/relationships/image" Target="../media/image570.png"/><Relationship Id="rId1" Type="http://schemas.openxmlformats.org/officeDocument/2006/relationships/slideLayout" Target="../slideLayouts/slideLayout2.xml"/><Relationship Id="rId19" Type="http://schemas.openxmlformats.org/officeDocument/2006/relationships/image" Target="../media/image60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8" Type="http://schemas.openxmlformats.org/officeDocument/2006/relationships/image" Target="../media/image6.png"/><Relationship Id="rId26" Type="http://schemas.openxmlformats.org/officeDocument/2006/relationships/image" Target="../media/image14.png"/><Relationship Id="rId21" Type="http://schemas.openxmlformats.org/officeDocument/2006/relationships/image" Target="../media/image9.png"/><Relationship Id="rId17" Type="http://schemas.openxmlformats.org/officeDocument/2006/relationships/image" Target="../media/image5.png"/><Relationship Id="rId25" Type="http://schemas.openxmlformats.org/officeDocument/2006/relationships/image" Target="../media/image13.png"/><Relationship Id="rId16" Type="http://schemas.openxmlformats.org/officeDocument/2006/relationships/image" Target="../media/image4.png"/><Relationship Id="rId20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24" Type="http://schemas.openxmlformats.org/officeDocument/2006/relationships/image" Target="../media/image12.png"/><Relationship Id="rId15" Type="http://schemas.openxmlformats.org/officeDocument/2006/relationships/image" Target="../media/image3.png"/><Relationship Id="rId23" Type="http://schemas.openxmlformats.org/officeDocument/2006/relationships/image" Target="../media/image11.png"/><Relationship Id="rId19" Type="http://schemas.openxmlformats.org/officeDocument/2006/relationships/image" Target="../media/image7.png"/><Relationship Id="rId22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7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10" Type="http://schemas.openxmlformats.org/officeDocument/2006/relationships/image" Target="../media/image18.png"/><Relationship Id="rId9" Type="http://schemas.openxmlformats.org/officeDocument/2006/relationships/image" Target="../media/image17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80.png"/><Relationship Id="rId1" Type="http://schemas.openxmlformats.org/officeDocument/2006/relationships/slideLayout" Target="../slideLayouts/slideLayout2.xml"/><Relationship Id="rId15" Type="http://schemas.openxmlformats.org/officeDocument/2006/relationships/image" Target="../media/image20.png"/><Relationship Id="rId14" Type="http://schemas.openxmlformats.org/officeDocument/2006/relationships/image" Target="../media/image19.png"/></Relationships>
</file>

<file path=ppt/slides/_rels/slide6.xml.rels><?xml version="1.0" encoding="UTF-8" standalone="yes"?>
<Relationships xmlns="http://schemas.openxmlformats.org/package/2006/relationships"><Relationship Id="rId13" Type="http://schemas.openxmlformats.org/officeDocument/2006/relationships/image" Target="../media/image21.png"/><Relationship Id="rId16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15" Type="http://schemas.openxmlformats.org/officeDocument/2006/relationships/image" Target="../media/image23.png"/><Relationship Id="rId14" Type="http://schemas.openxmlformats.org/officeDocument/2006/relationships/image" Target="../media/image22.png"/></Relationships>
</file>

<file path=ppt/slides/_rels/slide7.xml.rels><?xml version="1.0" encoding="UTF-8" standalone="yes"?>
<Relationships xmlns="http://schemas.openxmlformats.org/package/2006/relationships"><Relationship Id="rId13" Type="http://schemas.openxmlformats.org/officeDocument/2006/relationships/image" Target="../media/image26.png"/><Relationship Id="rId18" Type="http://schemas.openxmlformats.org/officeDocument/2006/relationships/image" Target="../media/image31.png"/><Relationship Id="rId12" Type="http://schemas.openxmlformats.org/officeDocument/2006/relationships/image" Target="../media/image25.png"/><Relationship Id="rId17" Type="http://schemas.openxmlformats.org/officeDocument/2006/relationships/image" Target="../media/image30.png"/><Relationship Id="rId16" Type="http://schemas.openxmlformats.org/officeDocument/2006/relationships/image" Target="../media/image29.png"/><Relationship Id="rId1" Type="http://schemas.openxmlformats.org/officeDocument/2006/relationships/slideLayout" Target="../slideLayouts/slideLayout2.xml"/><Relationship Id="rId15" Type="http://schemas.openxmlformats.org/officeDocument/2006/relationships/image" Target="../media/image28.png"/><Relationship Id="rId14" Type="http://schemas.openxmlformats.org/officeDocument/2006/relationships/image" Target="../media/image27.png"/></Relationships>
</file>

<file path=ppt/slides/_rels/slide8.xml.rels><?xml version="1.0" encoding="UTF-8" standalone="yes"?>
<Relationships xmlns="http://schemas.openxmlformats.org/package/2006/relationships"><Relationship Id="rId18" Type="http://schemas.openxmlformats.org/officeDocument/2006/relationships/image" Target="../media/image34.png"/><Relationship Id="rId21" Type="http://schemas.openxmlformats.org/officeDocument/2006/relationships/image" Target="../media/image37.png"/><Relationship Id="rId17" Type="http://schemas.openxmlformats.org/officeDocument/2006/relationships/image" Target="../media/image33.png"/><Relationship Id="rId25" Type="http://schemas.openxmlformats.org/officeDocument/2006/relationships/image" Target="../media/image41.png"/><Relationship Id="rId16" Type="http://schemas.openxmlformats.org/officeDocument/2006/relationships/image" Target="../media/image32.png"/><Relationship Id="rId20" Type="http://schemas.openxmlformats.org/officeDocument/2006/relationships/image" Target="../media/image36.png"/><Relationship Id="rId1" Type="http://schemas.openxmlformats.org/officeDocument/2006/relationships/slideLayout" Target="../slideLayouts/slideLayout2.xml"/><Relationship Id="rId24" Type="http://schemas.openxmlformats.org/officeDocument/2006/relationships/image" Target="../media/image40.png"/><Relationship Id="rId15" Type="http://schemas.openxmlformats.org/officeDocument/2006/relationships/image" Target="../media/image250.png"/><Relationship Id="rId23" Type="http://schemas.openxmlformats.org/officeDocument/2006/relationships/image" Target="../media/image39.png"/><Relationship Id="rId19" Type="http://schemas.openxmlformats.org/officeDocument/2006/relationships/image" Target="../media/image35.png"/><Relationship Id="rId22" Type="http://schemas.openxmlformats.org/officeDocument/2006/relationships/image" Target="../media/image38.png"/></Relationships>
</file>

<file path=ppt/slides/_rels/slide9.xml.rels><?xml version="1.0" encoding="UTF-8" standalone="yes"?>
<Relationships xmlns="http://schemas.openxmlformats.org/package/2006/relationships"><Relationship Id="rId13" Type="http://schemas.openxmlformats.org/officeDocument/2006/relationships/image" Target="../media/image45.png"/><Relationship Id="rId12" Type="http://schemas.openxmlformats.org/officeDocument/2006/relationships/image" Target="../media/image44.png"/><Relationship Id="rId1" Type="http://schemas.openxmlformats.org/officeDocument/2006/relationships/slideLayout" Target="../slideLayouts/slideLayout2.xml"/><Relationship Id="rId11" Type="http://schemas.openxmlformats.org/officeDocument/2006/relationships/image" Target="../media/image43.png"/><Relationship Id="rId15" Type="http://schemas.openxmlformats.org/officeDocument/2006/relationships/image" Target="../media/image47.png"/><Relationship Id="rId10" Type="http://schemas.openxmlformats.org/officeDocument/2006/relationships/image" Target="../media/image42.png"/><Relationship Id="rId14" Type="http://schemas.openxmlformats.org/officeDocument/2006/relationships/image" Target="../media/image4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pro číslo snímku 2"/>
          <p:cNvSpPr>
            <a:spLocks noGrp="1"/>
          </p:cNvSpPr>
          <p:nvPr>
            <p:ph type="sldNum" sz="quarter" idx="12"/>
          </p:nvPr>
        </p:nvSpPr>
        <p:spPr>
          <a:xfrm>
            <a:off x="890066" y="2427362"/>
            <a:ext cx="1449685" cy="388214"/>
          </a:xfrm>
        </p:spPr>
        <p:txBody>
          <a:bodyPr/>
          <a:lstStyle/>
          <a:p>
            <a:pPr algn="l"/>
            <a:r>
              <a:rPr lang="en-GB" sz="1800" dirty="0">
                <a:solidFill>
                  <a:srgbClr val="7030A0"/>
                </a:solidFill>
              </a:rPr>
              <a:t>Lesson 1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033195" y="2708920"/>
            <a:ext cx="6121316" cy="1815066"/>
          </a:xfrm>
        </p:spPr>
        <p:txBody>
          <a:bodyPr/>
          <a:lstStyle/>
          <a:p>
            <a:pPr marL="182880" indent="0" algn="l">
              <a:buNone/>
            </a:pPr>
            <a:r>
              <a:rPr lang="en-GB" dirty="0">
                <a:solidFill>
                  <a:srgbClr val="7030A0"/>
                </a:solidFill>
              </a:rPr>
              <a:t>Essentials</a:t>
            </a:r>
            <a:br>
              <a:rPr lang="en-GB" dirty="0">
                <a:solidFill>
                  <a:srgbClr val="7030A0"/>
                </a:solidFill>
              </a:rPr>
            </a:br>
            <a:r>
              <a:rPr lang="en-GB" dirty="0">
                <a:solidFill>
                  <a:srgbClr val="7030A0"/>
                </a:solidFill>
              </a:rPr>
              <a:t>of bond pricing</a:t>
            </a:r>
          </a:p>
        </p:txBody>
      </p:sp>
      <p:sp>
        <p:nvSpPr>
          <p:cNvPr id="4" name="Podnadpis 2"/>
          <p:cNvSpPr txBox="1">
            <a:spLocks/>
          </p:cNvSpPr>
          <p:nvPr/>
        </p:nvSpPr>
        <p:spPr>
          <a:xfrm>
            <a:off x="886743" y="476337"/>
            <a:ext cx="3632299" cy="108045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en-GB" sz="1800" b="1" dirty="0"/>
              <a:t>Institute of Economic Studies</a:t>
            </a:r>
          </a:p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en-GB" sz="1400" b="1" dirty="0"/>
              <a:t>Faculty of Social Sciences</a:t>
            </a:r>
          </a:p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en-GB" sz="1400" b="1" dirty="0"/>
              <a:t>Charles University in Prague</a:t>
            </a:r>
          </a:p>
        </p:txBody>
      </p:sp>
      <p:sp>
        <p:nvSpPr>
          <p:cNvPr id="12" name="Podnadpis 2"/>
          <p:cNvSpPr>
            <a:spLocks noGrp="1"/>
          </p:cNvSpPr>
          <p:nvPr/>
        </p:nvSpPr>
        <p:spPr>
          <a:xfrm>
            <a:off x="5544720" y="5292000"/>
            <a:ext cx="3419768" cy="57600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/>
          </a:bodyPr>
          <a:lstStyle>
            <a:lvl1pPr marL="0" indent="0" algn="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800" b="1" dirty="0"/>
              <a:t>Financial markets instruments </a:t>
            </a:r>
            <a:endParaRPr lang="en-GB" sz="1800" b="1" dirty="0">
              <a:solidFill>
                <a:srgbClr val="C00000"/>
              </a:solidFill>
            </a:endParaRP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540000"/>
            <a:ext cx="1293444" cy="12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45304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180000" y="6336000"/>
            <a:ext cx="3312000" cy="360000"/>
          </a:xfrm>
        </p:spPr>
        <p:txBody>
          <a:bodyPr/>
          <a:lstStyle/>
          <a:p>
            <a:r>
              <a:rPr lang="en-GB" dirty="0"/>
              <a:t>Essentials of bond pricing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>
          <a:xfrm>
            <a:off x="7164000" y="6336000"/>
            <a:ext cx="1800000" cy="360000"/>
          </a:xfrm>
        </p:spPr>
        <p:txBody>
          <a:bodyPr/>
          <a:lstStyle/>
          <a:p>
            <a:pPr algn="r"/>
            <a:r>
              <a:rPr lang="cs-CZ" dirty="0"/>
              <a:t>10</a:t>
            </a:r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44000" y="144000"/>
            <a:ext cx="5136257" cy="648072"/>
          </a:xfrm>
        </p:spPr>
        <p:txBody>
          <a:bodyPr/>
          <a:lstStyle/>
          <a:p>
            <a:r>
              <a:rPr lang="en-GB" dirty="0">
                <a:solidFill>
                  <a:srgbClr val="000000"/>
                </a:solidFill>
              </a:rPr>
              <a:t>Price–maturity relationship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864000" y="946820"/>
            <a:ext cx="7375600" cy="76944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Font typeface="Wingdings" panose="05000000000000000000" pitchFamily="2" charset="2"/>
              <a:buChar char="Ø"/>
            </a:pPr>
            <a:r>
              <a:rPr lang="en-GB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Price of a bond may change simply because the bond is heading to maturity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ovéPole 10"/>
              <p:cNvSpPr txBox="1"/>
              <p:nvPr/>
            </p:nvSpPr>
            <p:spPr>
              <a:xfrm>
                <a:off x="1187335" y="1665239"/>
                <a:ext cx="7331388" cy="34881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marL="324000" indent="-324000">
                  <a:lnSpc>
                    <a:spcPts val="2000"/>
                  </a:lnSpc>
                  <a:buClr>
                    <a:srgbClr val="7030A0"/>
                  </a:buClr>
                  <a:buSzPct val="80000"/>
                  <a:buFont typeface="Wingdings" panose="05000000000000000000" pitchFamily="2" charset="2"/>
                  <a:buChar char="q"/>
                </a:pPr>
                <a14:m>
                  <m:oMath xmlns:m="http://schemas.openxmlformats.org/officeDocument/2006/math">
                    <m:r>
                      <a:rPr lang="en-GB" i="1" smtClean="0">
                        <a:latin typeface="Cambria Math"/>
                        <a:ea typeface="Cambria Math" panose="02040503050406030204" pitchFamily="18" charset="0"/>
                      </a:rPr>
                      <m:t>𝑐</m:t>
                    </m:r>
                    <m:r>
                      <a:rPr lang="en-GB" i="1" smtClean="0">
                        <a:latin typeface="Cambria Math"/>
                        <a:ea typeface="Cambria Math" panose="02040503050406030204" pitchFamily="18" charset="0"/>
                      </a:rPr>
                      <m:t>=</m:t>
                    </m:r>
                    <m:r>
                      <a:rPr lang="en-GB" i="1" smtClean="0">
                        <a:latin typeface="Cambria Math"/>
                        <a:ea typeface="Cambria Math" panose="02040503050406030204" pitchFamily="18" charset="0"/>
                      </a:rPr>
                      <m:t>𝑟</m:t>
                    </m:r>
                    <m:r>
                      <a:rPr lang="en-GB" i="1" smtClean="0">
                        <a:latin typeface="Cambria Math"/>
                        <a:ea typeface="Cambria Math" panose="02040503050406030204" pitchFamily="18" charset="0"/>
                      </a:rPr>
                      <m:t>  </m:t>
                    </m:r>
                    <m:r>
                      <m:rPr>
                        <m:nor/>
                      </m:rPr>
                      <a:rPr lang="en-GB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/>
                      </a:rPr>
                      <m:t>  </m:t>
                    </m:r>
                    <m:r>
                      <a:rPr lang="en-GB" i="1">
                        <a:latin typeface="Cambria Math"/>
                        <a:ea typeface="Cambria Math"/>
                      </a:rPr>
                      <m:t>𝑃</m:t>
                    </m:r>
                    <m:r>
                      <a:rPr lang="en-GB" i="1">
                        <a:latin typeface="Cambria Math"/>
                        <a:ea typeface="Cambria Math"/>
                      </a:rPr>
                      <m:t>=</m:t>
                    </m:r>
                    <m:r>
                      <a:rPr lang="en-GB" i="1">
                        <a:latin typeface="Cambria Math"/>
                        <a:ea typeface="Cambria Math"/>
                      </a:rPr>
                      <m:t>𝑀</m:t>
                    </m:r>
                    <m:r>
                      <a:rPr lang="en-GB">
                        <a:latin typeface="Cambria Math"/>
                        <a:ea typeface="Cambria Math"/>
                      </a:rPr>
                      <m:t>: </m:t>
                    </m:r>
                  </m:oMath>
                </a14:m>
                <a:r>
                  <a:rPr lang="en-GB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clean bond price remains constant</a:t>
                </a:r>
              </a:p>
            </p:txBody>
          </p:sp>
        </mc:Choice>
        <mc:Fallback xmlns="">
          <p:sp>
            <p:nvSpPr>
              <p:cNvPr id="11" name="TextovéPole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7335" y="1665239"/>
                <a:ext cx="7331388" cy="348813"/>
              </a:xfrm>
              <a:prstGeom prst="rect">
                <a:avLst/>
              </a:prstGeom>
              <a:blipFill>
                <a:blip r:embed="rId12"/>
                <a:stretch>
                  <a:fillRect l="-166" t="-15789" b="-26316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2" name="Skupina 11"/>
          <p:cNvGrpSpPr/>
          <p:nvPr/>
        </p:nvGrpSpPr>
        <p:grpSpPr>
          <a:xfrm>
            <a:off x="3131840" y="2680346"/>
            <a:ext cx="3561838" cy="1828774"/>
            <a:chOff x="3136444" y="2680346"/>
            <a:chExt cx="3561838" cy="1828774"/>
          </a:xfrm>
        </p:grpSpPr>
        <p:sp>
          <p:nvSpPr>
            <p:cNvPr id="23" name="Oblouk 22"/>
            <p:cNvSpPr/>
            <p:nvPr/>
          </p:nvSpPr>
          <p:spPr>
            <a:xfrm rot="11086376">
              <a:off x="3136444" y="2723969"/>
              <a:ext cx="3561838" cy="574776"/>
            </a:xfrm>
            <a:prstGeom prst="arc">
              <a:avLst>
                <a:gd name="adj1" fmla="val 12247696"/>
                <a:gd name="adj2" fmla="val 21192614"/>
              </a:avLst>
            </a:prstGeom>
            <a:ln w="38100">
              <a:solidFill>
                <a:srgbClr val="C00000"/>
              </a:solidFill>
              <a:headEnd type="none" w="lg" len="med"/>
              <a:tailEnd type="none" w="lg" len="med"/>
            </a:ln>
            <a:scene3d>
              <a:camera prst="orthographicFront">
                <a:rot lat="0" lon="0" rev="12000000"/>
              </a:camera>
              <a:lightRig rig="threePt" dir="t"/>
            </a:scene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grpSp>
          <p:nvGrpSpPr>
            <p:cNvPr id="10" name="Skupina 9"/>
            <p:cNvGrpSpPr/>
            <p:nvPr/>
          </p:nvGrpSpPr>
          <p:grpSpPr>
            <a:xfrm>
              <a:off x="3186111" y="2680346"/>
              <a:ext cx="3409777" cy="1828774"/>
              <a:chOff x="1424914" y="4240820"/>
              <a:chExt cx="3657119" cy="1924483"/>
            </a:xfrm>
          </p:grpSpPr>
          <p:cxnSp>
            <p:nvCxnSpPr>
              <p:cNvPr id="6" name="Přímá spojnice 5"/>
              <p:cNvCxnSpPr/>
              <p:nvPr/>
            </p:nvCxnSpPr>
            <p:spPr>
              <a:xfrm>
                <a:off x="1760467" y="5052345"/>
                <a:ext cx="2600355" cy="0"/>
              </a:xfrm>
              <a:prstGeom prst="line">
                <a:avLst/>
              </a:prstGeom>
              <a:ln w="31750">
                <a:solidFill>
                  <a:schemeClr val="accent4">
                    <a:lumMod val="75000"/>
                  </a:schemeClr>
                </a:solidFill>
                <a:headEnd type="none" w="lg" len="med"/>
                <a:tailEnd type="none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Přímá spojnice 7"/>
              <p:cNvCxnSpPr/>
              <p:nvPr/>
            </p:nvCxnSpPr>
            <p:spPr>
              <a:xfrm>
                <a:off x="1747540" y="4285613"/>
                <a:ext cx="1" cy="1846354"/>
              </a:xfrm>
              <a:prstGeom prst="line">
                <a:avLst/>
              </a:prstGeom>
              <a:ln w="25400">
                <a:headEnd type="none" w="lg" len="med"/>
                <a:tailEnd type="none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Přímá spojnice 12"/>
              <p:cNvCxnSpPr/>
              <p:nvPr/>
            </p:nvCxnSpPr>
            <p:spPr>
              <a:xfrm>
                <a:off x="1741314" y="6134526"/>
                <a:ext cx="2892872" cy="0"/>
              </a:xfrm>
              <a:prstGeom prst="line">
                <a:avLst/>
              </a:prstGeom>
              <a:ln w="25400">
                <a:headEnd type="none" w="lg" len="med"/>
                <a:tailEnd type="none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" name="TextovéPole 14"/>
              <p:cNvSpPr txBox="1"/>
              <p:nvPr/>
            </p:nvSpPr>
            <p:spPr>
              <a:xfrm>
                <a:off x="4262451" y="5795971"/>
                <a:ext cx="30954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cs-CZ" i="1" dirty="0">
                    <a:latin typeface="Cambria Math"/>
                    <a:ea typeface="Cambria Math" panose="02040503050406030204" pitchFamily="18" charset="0"/>
                  </a:rPr>
                  <a:t>T</a:t>
                </a:r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8" name="TextovéPole 17"/>
                  <p:cNvSpPr txBox="1"/>
                  <p:nvPr/>
                </p:nvSpPr>
                <p:spPr>
                  <a:xfrm>
                    <a:off x="1430278" y="4284525"/>
                    <a:ext cx="309548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cs-CZ" i="1" dirty="0" smtClean="0">
                              <a:latin typeface="Cambria Math"/>
                              <a:ea typeface="Cambria Math" panose="02040503050406030204" pitchFamily="18" charset="0"/>
                            </a:rPr>
                            <m:t>𝑃</m:t>
                          </m:r>
                        </m:oMath>
                      </m:oMathPara>
                    </a14:m>
                    <a:endParaRPr lang="cs-CZ" i="1" dirty="0">
                      <a:latin typeface="Cambria Math"/>
                      <a:ea typeface="Cambria Math" panose="02040503050406030204" pitchFamily="18" charset="0"/>
                    </a:endParaRPr>
                  </a:p>
                </p:txBody>
              </p:sp>
            </mc:Choice>
            <mc:Fallback xmlns="">
              <p:sp>
                <p:nvSpPr>
                  <p:cNvPr id="18" name="TextovéPole 17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430278" y="4284525"/>
                    <a:ext cx="309548" cy="369332"/>
                  </a:xfrm>
                  <a:prstGeom prst="rect">
                    <a:avLst/>
                  </a:prstGeom>
                  <a:blipFill rotWithShape="0">
                    <a:blip r:embed="rId13"/>
                    <a:stretch>
                      <a:fillRect l="-12766"/>
                    </a:stretch>
                  </a:blipFill>
                </p:spPr>
                <p:txBody>
                  <a:bodyPr/>
                  <a:lstStyle/>
                  <a:p>
                    <a:r>
                      <a:rPr lang="cs-CZ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30" name="Oblouk 29"/>
              <p:cNvSpPr/>
              <p:nvPr/>
            </p:nvSpPr>
            <p:spPr>
              <a:xfrm rot="11523316">
                <a:off x="1479093" y="4862100"/>
                <a:ext cx="3602940" cy="643306"/>
              </a:xfrm>
              <a:prstGeom prst="arc">
                <a:avLst>
                  <a:gd name="adj1" fmla="val 12247696"/>
                  <a:gd name="adj2" fmla="val 21192614"/>
                </a:avLst>
              </a:prstGeom>
              <a:ln w="38100">
                <a:solidFill>
                  <a:srgbClr val="C00000"/>
                </a:solidFill>
                <a:headEnd type="none" w="lg" len="med"/>
                <a:tailEnd type="none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22" name="TextovéPole 21"/>
              <p:cNvSpPr txBox="1"/>
              <p:nvPr/>
            </p:nvSpPr>
            <p:spPr>
              <a:xfrm>
                <a:off x="2260261" y="4240820"/>
                <a:ext cx="1777370" cy="33855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marL="361950" indent="-361950"/>
                <a:r>
                  <a:rPr lang="en-GB" sz="16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premium bond</a:t>
                </a:r>
              </a:p>
            </p:txBody>
          </p:sp>
          <p:sp>
            <p:nvSpPr>
              <p:cNvPr id="28" name="TextovéPole 27"/>
              <p:cNvSpPr txBox="1"/>
              <p:nvPr/>
            </p:nvSpPr>
            <p:spPr>
              <a:xfrm>
                <a:off x="2329616" y="5568805"/>
                <a:ext cx="1777370" cy="33855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marL="361950" indent="-361950"/>
                <a:r>
                  <a:rPr lang="en-GB" sz="16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discount bond</a:t>
                </a:r>
              </a:p>
            </p:txBody>
          </p:sp>
          <p:sp>
            <p:nvSpPr>
              <p:cNvPr id="29" name="TextovéPole 28"/>
              <p:cNvSpPr txBox="1"/>
              <p:nvPr/>
            </p:nvSpPr>
            <p:spPr>
              <a:xfrm>
                <a:off x="3481247" y="4738435"/>
                <a:ext cx="1152940" cy="33855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marL="361950" indent="-361950"/>
                <a:r>
                  <a:rPr lang="en-GB" sz="16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par bond</a:t>
                </a:r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31" name="TextovéPole 30"/>
                  <p:cNvSpPr txBox="1"/>
                  <p:nvPr/>
                </p:nvSpPr>
                <p:spPr>
                  <a:xfrm>
                    <a:off x="1424914" y="4898095"/>
                    <a:ext cx="309548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cs-CZ" b="0" i="1" dirty="0" smtClean="0">
                              <a:latin typeface="Cambria Math"/>
                              <a:ea typeface="Cambria Math" panose="02040503050406030204" pitchFamily="18" charset="0"/>
                            </a:rPr>
                            <m:t>𝑀</m:t>
                          </m:r>
                        </m:oMath>
                      </m:oMathPara>
                    </a14:m>
                    <a:endParaRPr lang="cs-CZ" i="1" dirty="0">
                      <a:latin typeface="Cambria Math"/>
                      <a:ea typeface="Cambria Math" panose="02040503050406030204" pitchFamily="18" charset="0"/>
                    </a:endParaRPr>
                  </a:p>
                </p:txBody>
              </p:sp>
            </mc:Choice>
            <mc:Fallback xmlns="">
              <p:sp>
                <p:nvSpPr>
                  <p:cNvPr id="31" name="TextovéPole 30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424914" y="4898095"/>
                    <a:ext cx="309548" cy="369332"/>
                  </a:xfrm>
                  <a:prstGeom prst="rect">
                    <a:avLst/>
                  </a:prstGeom>
                  <a:blipFill rotWithShape="0">
                    <a:blip r:embed="rId14"/>
                    <a:stretch>
                      <a:fillRect l="-23404" r="-2128"/>
                    </a:stretch>
                  </a:blipFill>
                </p:spPr>
                <p:txBody>
                  <a:bodyPr/>
                  <a:lstStyle/>
                  <a:p>
                    <a:r>
                      <a:rPr lang="cs-CZ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  <p:sp>
        <p:nvSpPr>
          <p:cNvPr id="25" name="TextovéPole 24"/>
          <p:cNvSpPr txBox="1"/>
          <p:nvPr/>
        </p:nvSpPr>
        <p:spPr>
          <a:xfrm>
            <a:off x="864000" y="4540917"/>
            <a:ext cx="2952328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Font typeface="Wingdings" panose="05000000000000000000" pitchFamily="2" charset="2"/>
              <a:buChar char="Ø"/>
            </a:pPr>
            <a:r>
              <a:rPr lang="en-GB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Economic jargon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ovéPole 25"/>
              <p:cNvSpPr txBox="1"/>
              <p:nvPr/>
            </p:nvSpPr>
            <p:spPr>
              <a:xfrm>
                <a:off x="1188000" y="5212992"/>
                <a:ext cx="5040000" cy="34881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marL="324000" indent="-324000">
                  <a:lnSpc>
                    <a:spcPts val="2000"/>
                  </a:lnSpc>
                  <a:buClr>
                    <a:srgbClr val="7030A0"/>
                  </a:buClr>
                  <a:buSzPct val="80000"/>
                  <a:buFont typeface="Wingdings" panose="05000000000000000000" pitchFamily="2" charset="2"/>
                  <a:buChar char="q"/>
                </a:pPr>
                <a14:m>
                  <m:oMath xmlns:m="http://schemas.openxmlformats.org/officeDocument/2006/math">
                    <m:r>
                      <a:rPr lang="en-GB" i="1" smtClean="0">
                        <a:latin typeface="Cambria Math"/>
                        <a:ea typeface="Cambria Math"/>
                      </a:rPr>
                      <m:t>𝑃</m:t>
                    </m:r>
                    <m:r>
                      <a:rPr lang="en-GB" i="1" smtClean="0">
                        <a:latin typeface="Cambria Math"/>
                        <a:ea typeface="Cambria Math"/>
                      </a:rPr>
                      <m:t>&gt;</m:t>
                    </m:r>
                    <m:r>
                      <a:rPr lang="en-GB" i="1" smtClean="0">
                        <a:latin typeface="Cambria Math"/>
                        <a:ea typeface="Cambria Math"/>
                      </a:rPr>
                      <m:t>𝑀</m:t>
                    </m:r>
                    <m:r>
                      <a:rPr lang="cs-CZ" b="0" i="1" smtClean="0">
                        <a:latin typeface="Cambria Math" panose="02040503050406030204" pitchFamily="18" charset="0"/>
                        <a:ea typeface="Cambria Math"/>
                      </a:rPr>
                      <m:t> </m:t>
                    </m:r>
                    <m:r>
                      <m:rPr>
                        <m:nor/>
                      </m:rPr>
                      <a:rPr lang="en-GB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/>
                      </a:rPr>
                      <m:t></m:t>
                    </m:r>
                    <m:r>
                      <m:rPr>
                        <m:nor/>
                      </m:rPr>
                      <a:rPr lang="en-GB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/>
                      </a:rPr>
                      <m:t> </m:t>
                    </m:r>
                  </m:oMath>
                </a14:m>
                <a:r>
                  <a:rPr lang="en-GB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bond is selling </a:t>
                </a:r>
                <a:r>
                  <a:rPr lang="en-GB" dirty="0">
                    <a:solidFill>
                      <a:srgbClr val="7030A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at a premium</a:t>
                </a:r>
              </a:p>
            </p:txBody>
          </p:sp>
        </mc:Choice>
        <mc:Fallback xmlns="">
          <p:sp>
            <p:nvSpPr>
              <p:cNvPr id="26" name="TextovéPole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8000" y="5212992"/>
                <a:ext cx="5040000" cy="348813"/>
              </a:xfrm>
              <a:prstGeom prst="rect">
                <a:avLst/>
              </a:prstGeom>
              <a:blipFill>
                <a:blip r:embed="rId15"/>
                <a:stretch>
                  <a:fillRect l="-242" t="-15789" b="-26316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ovéPole 26"/>
              <p:cNvSpPr txBox="1"/>
              <p:nvPr/>
            </p:nvSpPr>
            <p:spPr>
              <a:xfrm>
                <a:off x="1188000" y="4910102"/>
                <a:ext cx="5040000" cy="34881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marL="324000" indent="-324000">
                  <a:lnSpc>
                    <a:spcPts val="2000"/>
                  </a:lnSpc>
                  <a:buClr>
                    <a:srgbClr val="7030A0"/>
                  </a:buClr>
                  <a:buSzPct val="80000"/>
                  <a:buFont typeface="Wingdings" panose="05000000000000000000" pitchFamily="2" charset="2"/>
                  <a:buChar char="q"/>
                </a:pPr>
                <a14:m>
                  <m:oMath xmlns:m="http://schemas.openxmlformats.org/officeDocument/2006/math">
                    <m:r>
                      <a:rPr lang="en-GB" i="1" smtClean="0">
                        <a:latin typeface="Cambria Math"/>
                        <a:ea typeface="Cambria Math"/>
                      </a:rPr>
                      <m:t>𝑃</m:t>
                    </m:r>
                    <m:r>
                      <a:rPr lang="en-GB" i="1" smtClean="0">
                        <a:latin typeface="Cambria Math"/>
                        <a:ea typeface="Cambria Math"/>
                      </a:rPr>
                      <m:t>=</m:t>
                    </m:r>
                    <m:r>
                      <a:rPr lang="en-GB" i="1" smtClean="0">
                        <a:latin typeface="Cambria Math"/>
                        <a:ea typeface="Cambria Math"/>
                      </a:rPr>
                      <m:t>𝑀</m:t>
                    </m:r>
                    <m:r>
                      <a:rPr lang="cs-CZ" b="0" i="1" smtClean="0">
                        <a:latin typeface="Cambria Math" panose="02040503050406030204" pitchFamily="18" charset="0"/>
                        <a:ea typeface="Cambria Math"/>
                      </a:rPr>
                      <m:t> </m:t>
                    </m:r>
                    <m:r>
                      <m:rPr>
                        <m:nor/>
                      </m:rPr>
                      <a:rPr lang="en-GB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/>
                      </a:rPr>
                      <m:t></m:t>
                    </m:r>
                    <m:r>
                      <a:rPr lang="en-GB" i="1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/>
                      </a:rPr>
                      <m:t> </m:t>
                    </m:r>
                  </m:oMath>
                </a14:m>
                <a:r>
                  <a:rPr lang="en-GB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bond is selling </a:t>
                </a:r>
                <a:r>
                  <a:rPr lang="en-GB" dirty="0">
                    <a:solidFill>
                      <a:srgbClr val="7030A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at par </a:t>
                </a:r>
                <a:endParaRPr lang="cs-CZ" b="0" dirty="0">
                  <a:solidFill>
                    <a:srgbClr val="7030A0"/>
                  </a:solidFill>
                  <a:latin typeface="Cambria Math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27" name="TextovéPole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8000" y="4910102"/>
                <a:ext cx="5040000" cy="348813"/>
              </a:xfrm>
              <a:prstGeom prst="rect">
                <a:avLst/>
              </a:prstGeom>
              <a:blipFill>
                <a:blip r:embed="rId16"/>
                <a:stretch>
                  <a:fillRect l="-242" t="-15517" b="-24138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ovéPole 31"/>
              <p:cNvSpPr txBox="1"/>
              <p:nvPr/>
            </p:nvSpPr>
            <p:spPr>
              <a:xfrm>
                <a:off x="1188000" y="1934756"/>
                <a:ext cx="7325766" cy="34881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marL="324000" indent="-324000">
                  <a:lnSpc>
                    <a:spcPts val="2000"/>
                  </a:lnSpc>
                  <a:buClr>
                    <a:srgbClr val="7030A0"/>
                  </a:buClr>
                  <a:buSzPct val="80000"/>
                  <a:buFont typeface="Wingdings" panose="05000000000000000000" pitchFamily="2" charset="2"/>
                  <a:buChar char="q"/>
                </a:pPr>
                <a14:m>
                  <m:oMath xmlns:m="http://schemas.openxmlformats.org/officeDocument/2006/math">
                    <m:r>
                      <a:rPr lang="en-GB" b="0" i="1" smtClean="0">
                        <a:latin typeface="Cambria Math"/>
                        <a:ea typeface="Cambria Math" panose="02040503050406030204" pitchFamily="18" charset="0"/>
                      </a:rPr>
                      <m:t>𝑐</m:t>
                    </m:r>
                    <m:r>
                      <a:rPr lang="en-GB" b="0" i="1" smtClean="0">
                        <a:latin typeface="Cambria Math"/>
                        <a:ea typeface="Cambria Math" panose="02040503050406030204" pitchFamily="18" charset="0"/>
                      </a:rPr>
                      <m:t>&gt;</m:t>
                    </m:r>
                    <m:r>
                      <a:rPr lang="en-GB" b="0" i="1" smtClean="0">
                        <a:latin typeface="Cambria Math"/>
                        <a:ea typeface="Cambria Math" panose="02040503050406030204" pitchFamily="18" charset="0"/>
                      </a:rPr>
                      <m:t>𝑟</m:t>
                    </m:r>
                    <m:r>
                      <a:rPr lang="en-GB" b="0" i="1" smtClean="0">
                        <a:latin typeface="Cambria Math"/>
                        <a:ea typeface="Cambria Math" panose="02040503050406030204" pitchFamily="18" charset="0"/>
                      </a:rPr>
                      <m:t>  </m:t>
                    </m:r>
                    <m:r>
                      <m:rPr>
                        <m:nor/>
                      </m:rPr>
                      <a:rPr lang="en-GB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/>
                      </a:rPr>
                      <m:t></m:t>
                    </m:r>
                    <m:r>
                      <m:rPr>
                        <m:nor/>
                      </m:rPr>
                      <a:rPr lang="en-GB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/>
                      </a:rPr>
                      <m:t>  </m:t>
                    </m:r>
                    <m:r>
                      <a:rPr lang="en-GB" b="0" i="1" smtClean="0">
                        <a:latin typeface="Cambria Math"/>
                        <a:ea typeface="Cambria Math"/>
                      </a:rPr>
                      <m:t>𝑃</m:t>
                    </m:r>
                    <m:r>
                      <a:rPr lang="en-GB" b="0" i="1" smtClean="0">
                        <a:latin typeface="Cambria Math"/>
                        <a:ea typeface="Cambria Math"/>
                      </a:rPr>
                      <m:t>&gt;</m:t>
                    </m:r>
                    <m:r>
                      <a:rPr lang="en-GB" b="0" i="1" smtClean="0">
                        <a:latin typeface="Cambria Math"/>
                        <a:ea typeface="Cambria Math"/>
                      </a:rPr>
                      <m:t>𝑀</m:t>
                    </m:r>
                    <m:r>
                      <a:rPr lang="en-GB" b="0" i="0" smtClean="0">
                        <a:latin typeface="Cambria Math"/>
                        <a:ea typeface="Cambria Math"/>
                      </a:rPr>
                      <m:t>: </m:t>
                    </m:r>
                  </m:oMath>
                </a14:m>
                <a:r>
                  <a:rPr lang="en-GB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clean price converges to the face value from above</a:t>
                </a:r>
                <a:endParaRPr lang="en-GB" i="1" dirty="0">
                  <a:latin typeface="Cambria Math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32" name="TextovéPole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8000" y="1934756"/>
                <a:ext cx="7325766" cy="348813"/>
              </a:xfrm>
              <a:prstGeom prst="rect">
                <a:avLst/>
              </a:prstGeom>
              <a:blipFill>
                <a:blip r:embed="rId17"/>
                <a:stretch>
                  <a:fillRect l="-166" t="-15517" b="-24138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ovéPole 32"/>
              <p:cNvSpPr txBox="1"/>
              <p:nvPr/>
            </p:nvSpPr>
            <p:spPr>
              <a:xfrm>
                <a:off x="1187624" y="2206006"/>
                <a:ext cx="7331099" cy="34881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marL="324000" indent="-324000">
                  <a:lnSpc>
                    <a:spcPts val="2000"/>
                  </a:lnSpc>
                  <a:buClr>
                    <a:srgbClr val="7030A0"/>
                  </a:buClr>
                  <a:buSzPct val="80000"/>
                  <a:buFont typeface="Wingdings" panose="05000000000000000000" pitchFamily="2" charset="2"/>
                  <a:buChar char="q"/>
                </a:pPr>
                <a14:m>
                  <m:oMath xmlns:m="http://schemas.openxmlformats.org/officeDocument/2006/math">
                    <m:r>
                      <a:rPr lang="en-GB" i="1" smtClean="0">
                        <a:latin typeface="Cambria Math"/>
                        <a:ea typeface="Cambria Math" panose="02040503050406030204" pitchFamily="18" charset="0"/>
                      </a:rPr>
                      <m:t>𝑐</m:t>
                    </m:r>
                    <m:r>
                      <a:rPr lang="en-GB" b="0" i="1" smtClean="0">
                        <a:latin typeface="Cambria Math"/>
                        <a:ea typeface="Cambria Math" panose="02040503050406030204" pitchFamily="18" charset="0"/>
                      </a:rPr>
                      <m:t>&lt;</m:t>
                    </m:r>
                    <m:r>
                      <a:rPr lang="en-GB" i="1">
                        <a:latin typeface="Cambria Math"/>
                        <a:ea typeface="Cambria Math" panose="02040503050406030204" pitchFamily="18" charset="0"/>
                      </a:rPr>
                      <m:t>𝑟</m:t>
                    </m:r>
                    <m:r>
                      <a:rPr lang="en-GB" i="1">
                        <a:latin typeface="Cambria Math"/>
                        <a:ea typeface="Cambria Math" panose="02040503050406030204" pitchFamily="18" charset="0"/>
                      </a:rPr>
                      <m:t>  </m:t>
                    </m:r>
                    <m:r>
                      <m:rPr>
                        <m:nor/>
                      </m:rPr>
                      <a:rPr lang="en-GB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/>
                      </a:rPr>
                      <m:t>  </m:t>
                    </m:r>
                    <m:r>
                      <a:rPr lang="en-GB" b="0" i="1" smtClean="0">
                        <a:latin typeface="Cambria Math"/>
                        <a:ea typeface="Cambria Math"/>
                      </a:rPr>
                      <m:t>𝑃</m:t>
                    </m:r>
                    <m:r>
                      <a:rPr lang="en-GB" b="0" i="1" smtClean="0">
                        <a:latin typeface="Cambria Math"/>
                        <a:ea typeface="Cambria Math"/>
                      </a:rPr>
                      <m:t>&lt;</m:t>
                    </m:r>
                    <m:r>
                      <a:rPr lang="en-GB" i="1">
                        <a:latin typeface="Cambria Math"/>
                        <a:ea typeface="Cambria Math"/>
                      </a:rPr>
                      <m:t>𝑀</m:t>
                    </m:r>
                    <m:r>
                      <a:rPr lang="en-GB">
                        <a:latin typeface="Cambria Math"/>
                        <a:ea typeface="Cambria Math"/>
                      </a:rPr>
                      <m:t>:</m:t>
                    </m:r>
                    <m:r>
                      <m:rPr>
                        <m:sty m:val="p"/>
                      </m:rPr>
                      <a:rPr lang="en-GB" b="0" i="0" smtClean="0">
                        <a:latin typeface="Cambria Math"/>
                        <a:ea typeface="Cambria Math"/>
                      </a:rPr>
                      <m:t>clean</m:t>
                    </m:r>
                    <m:r>
                      <a:rPr lang="en-GB" b="0" i="0" smtClean="0">
                        <a:latin typeface="Cambria Math"/>
                        <a:ea typeface="Cambria Math"/>
                      </a:rPr>
                      <m:t> </m:t>
                    </m:r>
                  </m:oMath>
                </a14:m>
                <a:r>
                  <a:rPr lang="en-GB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price converges to the face value from below</a:t>
                </a:r>
              </a:p>
            </p:txBody>
          </p:sp>
        </mc:Choice>
        <mc:Fallback xmlns="">
          <p:sp>
            <p:nvSpPr>
              <p:cNvPr id="33" name="TextovéPole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7624" y="2206006"/>
                <a:ext cx="7331099" cy="348813"/>
              </a:xfrm>
              <a:prstGeom prst="rect">
                <a:avLst/>
              </a:prstGeom>
              <a:blipFill>
                <a:blip r:embed="rId18"/>
                <a:stretch>
                  <a:fillRect l="-166" t="-17544" b="-26316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ovéPole 33"/>
              <p:cNvSpPr txBox="1"/>
              <p:nvPr/>
            </p:nvSpPr>
            <p:spPr>
              <a:xfrm>
                <a:off x="1188000" y="5510549"/>
                <a:ext cx="5040000" cy="34881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marL="324000" indent="-324000">
                  <a:lnSpc>
                    <a:spcPts val="2000"/>
                  </a:lnSpc>
                  <a:buClr>
                    <a:srgbClr val="7030A0"/>
                  </a:buClr>
                  <a:buSzPct val="80000"/>
                  <a:buFont typeface="Wingdings" panose="05000000000000000000" pitchFamily="2" charset="2"/>
                  <a:buChar char="q"/>
                </a:pPr>
                <a14:m>
                  <m:oMath xmlns:m="http://schemas.openxmlformats.org/officeDocument/2006/math">
                    <m:r>
                      <a:rPr lang="en-GB" i="1" smtClean="0">
                        <a:latin typeface="Cambria Math"/>
                        <a:ea typeface="Cambria Math"/>
                      </a:rPr>
                      <m:t>𝑃</m:t>
                    </m:r>
                    <m:r>
                      <a:rPr lang="en-GB" i="1" smtClean="0">
                        <a:latin typeface="Cambria Math"/>
                        <a:ea typeface="Cambria Math"/>
                      </a:rPr>
                      <m:t>&lt;</m:t>
                    </m:r>
                    <m:r>
                      <a:rPr lang="en-GB" i="1">
                        <a:latin typeface="Cambria Math"/>
                        <a:ea typeface="Cambria Math"/>
                      </a:rPr>
                      <m:t>𝑀</m:t>
                    </m:r>
                    <m:r>
                      <a:rPr lang="cs-CZ" b="0" i="1" smtClean="0">
                        <a:latin typeface="Cambria Math" panose="02040503050406030204" pitchFamily="18" charset="0"/>
                        <a:ea typeface="Cambria Math"/>
                      </a:rPr>
                      <m:t> </m:t>
                    </m:r>
                    <m:r>
                      <m:rPr>
                        <m:nor/>
                      </m:rPr>
                      <a:rPr lang="en-GB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/>
                      </a:rPr>
                      <m:t> </m:t>
                    </m:r>
                  </m:oMath>
                </a14:m>
                <a:r>
                  <a:rPr lang="en-GB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bond is selling </a:t>
                </a:r>
                <a:r>
                  <a:rPr lang="en-GB" dirty="0">
                    <a:solidFill>
                      <a:srgbClr val="7030A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at a discount </a:t>
                </a:r>
              </a:p>
            </p:txBody>
          </p:sp>
        </mc:Choice>
        <mc:Fallback xmlns="">
          <p:sp>
            <p:nvSpPr>
              <p:cNvPr id="34" name="TextovéPole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8000" y="5510549"/>
                <a:ext cx="5040000" cy="348813"/>
              </a:xfrm>
              <a:prstGeom prst="rect">
                <a:avLst/>
              </a:prstGeom>
              <a:blipFill>
                <a:blip r:embed="rId19"/>
                <a:stretch>
                  <a:fillRect l="-242" t="-17544" b="-26316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130840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180000" y="6336000"/>
            <a:ext cx="3312000" cy="360000"/>
          </a:xfrm>
        </p:spPr>
        <p:txBody>
          <a:bodyPr/>
          <a:lstStyle/>
          <a:p>
            <a:r>
              <a:rPr lang="en-GB" dirty="0"/>
              <a:t>Essentials of bond pricing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864000" y="977818"/>
            <a:ext cx="2767088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Font typeface="Wingdings" panose="05000000000000000000" pitchFamily="2" charset="2"/>
              <a:buChar char="Ø"/>
            </a:pPr>
            <a:r>
              <a:rPr lang="en-GB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Definition of YTM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ovéPole 18"/>
              <p:cNvSpPr txBox="1"/>
              <p:nvPr/>
            </p:nvSpPr>
            <p:spPr>
              <a:xfrm>
                <a:off x="1587773" y="1809750"/>
                <a:ext cx="5864547" cy="66080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cs-CZ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cs-CZ" b="0" i="1" smtClean="0">
                          <a:latin typeface="Cambria Math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𝑐𝑀</m:t>
                          </m:r>
                        </m:num>
                        <m:den>
                          <m:d>
                            <m:dPr>
                              <m:ctrlPr>
                                <a:rPr lang="cs-CZ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cs-CZ" b="0" i="1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  <m:t>1+</m:t>
                              </m:r>
                              <m:r>
                                <a:rPr lang="cs-CZ" b="0" i="1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  <m:t>𝑌𝑇𝑀</m:t>
                              </m:r>
                            </m:e>
                          </m:d>
                        </m:den>
                      </m:f>
                      <m:r>
                        <a:rPr lang="cs-CZ" b="0" i="1" smtClean="0">
                          <a:latin typeface="Cambria Math"/>
                          <a:ea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cs-CZ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𝑐𝑀</m:t>
                          </m:r>
                        </m:num>
                        <m:den>
                          <m:sSup>
                            <m:sSupPr>
                              <m:ctrlPr>
                                <a:rPr lang="cs-CZ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cs-CZ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cs-CZ" b="0" i="1" smtClean="0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  <m:t>1+</m:t>
                                  </m:r>
                                  <m:r>
                                    <a:rPr lang="cs-CZ" b="0" i="1" smtClean="0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  <m:t>𝑌𝑇𝑀</m:t>
                                  </m:r>
                                </m:e>
                              </m:d>
                            </m:e>
                            <m:sup>
                              <m:r>
                                <a:rPr lang="cs-CZ" b="0" i="1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cs-CZ" b="0" i="1" smtClean="0">
                          <a:latin typeface="Cambria Math"/>
                          <a:ea typeface="Cambria Math" panose="02040503050406030204" pitchFamily="18" charset="0"/>
                        </a:rPr>
                        <m:t>+ …+</m:t>
                      </m:r>
                      <m:f>
                        <m:fPr>
                          <m:ctrlPr>
                            <a:rPr lang="cs-CZ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𝑐𝑀</m:t>
                          </m:r>
                          <m:r>
                            <a:rPr lang="cs-CZ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cs-CZ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𝑀</m:t>
                          </m:r>
                        </m:num>
                        <m:den>
                          <m:sSup>
                            <m:sSupPr>
                              <m:ctrlPr>
                                <a:rPr lang="cs-CZ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cs-CZ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cs-CZ" b="0" i="1" smtClean="0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  <m:t>1+</m:t>
                                  </m:r>
                                  <m:r>
                                    <a:rPr lang="cs-CZ" b="0" i="1" smtClean="0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  <m:t>𝑌𝑇𝑀</m:t>
                                  </m:r>
                                </m:e>
                              </m:d>
                            </m:e>
                            <m:sup>
                              <m:r>
                                <a:rPr lang="cs-CZ" b="0" i="1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  <m:t>𝑇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GB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9" name="TextovéPole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87773" y="1809750"/>
                <a:ext cx="5864547" cy="660805"/>
              </a:xfrm>
              <a:prstGeom prst="rect">
                <a:avLst/>
              </a:prstGeom>
              <a:blipFill rotWithShape="1">
                <a:blip r:embed="rId20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ovéPole 13"/>
              <p:cNvSpPr txBox="1"/>
              <p:nvPr/>
            </p:nvSpPr>
            <p:spPr>
              <a:xfrm>
                <a:off x="1585398" y="3048428"/>
                <a:ext cx="6568002" cy="78483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ts val="2700"/>
                  </a:lnSpc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GB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0" i="1" smtClean="0">
                            <a:latin typeface="Cambria Math"/>
                            <a:ea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cs-CZ" b="0" i="1" smtClean="0">
                            <a:latin typeface="Cambria Math"/>
                            <a:ea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cs-CZ" b="0" i="1" smtClean="0">
                        <a:latin typeface="Cambria Math"/>
                        <a:ea typeface="Cambria Math"/>
                      </a:rPr>
                      <m:t>×</m:t>
                    </m:r>
                    <m:sSup>
                      <m:sSupPr>
                        <m:ctrlPr>
                          <a:rPr lang="cs-CZ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cs-CZ" b="0" i="1" smtClean="0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dPr>
                          <m:e>
                            <m:r>
                              <a:rPr lang="cs-CZ" b="0" i="1" smtClean="0">
                                <a:latin typeface="Cambria Math"/>
                                <a:ea typeface="Cambria Math"/>
                              </a:rPr>
                              <m:t>1+</m:t>
                            </m:r>
                            <m:r>
                              <a:rPr lang="cs-CZ" b="0" i="1" smtClean="0">
                                <a:latin typeface="Cambria Math"/>
                                <a:ea typeface="Cambria Math"/>
                              </a:rPr>
                              <m:t>𝑌𝑇𝑀</m:t>
                            </m:r>
                          </m:e>
                        </m:d>
                      </m:e>
                      <m:sup>
                        <m:r>
                          <a:rPr lang="cs-CZ" b="0" i="1" smtClean="0">
                            <a:latin typeface="Cambria Math"/>
                            <a:ea typeface="Cambria Math"/>
                          </a:rPr>
                          <m:t>𝑇</m:t>
                        </m:r>
                      </m:sup>
                    </m:sSup>
                  </m:oMath>
                </a14:m>
                <a:r>
                  <a:rPr lang="cs-CZ" b="0" dirty="0">
                    <a:latin typeface="Cambria Math"/>
                    <a:ea typeface="Cambria Math"/>
                  </a:rPr>
                  <a:t> =</a:t>
                </a:r>
                <a:endParaRPr lang="cs-CZ" b="0" i="1" dirty="0">
                  <a:latin typeface="Cambria Math"/>
                  <a:ea typeface="Cambria Math"/>
                </a:endParaRPr>
              </a:p>
              <a:p>
                <a:pPr marL="361950" indent="-361950">
                  <a:lnSpc>
                    <a:spcPts val="27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cs-CZ" b="0" i="1" smtClean="0">
                          <a:latin typeface="Cambria Math"/>
                          <a:ea typeface="Cambria Math" panose="02040503050406030204" pitchFamily="18" charset="0"/>
                        </a:rPr>
                        <m:t>𝑐𝑀</m:t>
                      </m:r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×</m:t>
                      </m:r>
                      <m:sSup>
                        <m:sSupPr>
                          <m:ctrlPr>
                            <a:rPr lang="cs-CZ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cs-CZ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dPr>
                            <m:e>
                              <m:r>
                                <a:rPr lang="cs-CZ" b="0" i="1" smtClean="0">
                                  <a:latin typeface="Cambria Math"/>
                                  <a:ea typeface="Cambria Math"/>
                                </a:rPr>
                                <m:t>1+</m:t>
                              </m:r>
                              <m:r>
                                <a:rPr lang="cs-CZ" b="0" i="1" smtClean="0">
                                  <a:latin typeface="Cambria Math"/>
                                  <a:ea typeface="Cambria Math"/>
                                </a:rPr>
                                <m:t>𝑌𝑇𝑀</m:t>
                              </m:r>
                            </m:e>
                          </m:d>
                        </m:e>
                        <m:sup>
                          <m:r>
                            <a:rPr lang="cs-CZ" b="0" i="1" smtClean="0">
                              <a:latin typeface="Cambria Math" panose="02040503050406030204" pitchFamily="18" charset="0"/>
                              <a:ea typeface="Cambria Math"/>
                            </a:rPr>
                            <m:t>𝑇</m:t>
                          </m:r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−1</m:t>
                          </m:r>
                        </m:sup>
                      </m:sSup>
                      <m:r>
                        <a:rPr lang="cs-CZ" b="0" i="1" smtClean="0">
                          <a:latin typeface="Cambria Math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cs-CZ" i="1">
                          <a:latin typeface="Cambria Math"/>
                          <a:ea typeface="Cambria Math" panose="02040503050406030204" pitchFamily="18" charset="0"/>
                        </a:rPr>
                        <m:t>𝑐𝑀</m:t>
                      </m:r>
                      <m:r>
                        <a:rPr lang="cs-CZ" i="1">
                          <a:latin typeface="Cambria Math"/>
                          <a:ea typeface="Cambria Math"/>
                        </a:rPr>
                        <m:t>×</m:t>
                      </m:r>
                      <m:sSup>
                        <m:sSupPr>
                          <m:ctrlPr>
                            <a:rPr lang="cs-CZ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cs-CZ" i="1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dPr>
                            <m:e>
                              <m:r>
                                <a:rPr lang="cs-CZ" i="1">
                                  <a:latin typeface="Cambria Math"/>
                                  <a:ea typeface="Cambria Math"/>
                                </a:rPr>
                                <m:t>1+</m:t>
                              </m:r>
                              <m:r>
                                <a:rPr lang="cs-CZ" i="1">
                                  <a:latin typeface="Cambria Math"/>
                                  <a:ea typeface="Cambria Math"/>
                                </a:rPr>
                                <m:t>𝑌𝑇𝑀</m:t>
                              </m:r>
                            </m:e>
                          </m:d>
                        </m:e>
                        <m:sup>
                          <m:r>
                            <a:rPr lang="cs-CZ" b="0" i="1" smtClean="0">
                              <a:latin typeface="Cambria Math" panose="02040503050406030204" pitchFamily="18" charset="0"/>
                              <a:ea typeface="Cambria Math"/>
                            </a:rPr>
                            <m:t>𝑇</m:t>
                          </m:r>
                          <m:r>
                            <a:rPr lang="cs-CZ" i="1">
                              <a:latin typeface="Cambria Math"/>
                              <a:ea typeface="Cambria Math"/>
                            </a:rPr>
                            <m:t>−2</m:t>
                          </m:r>
                        </m:sup>
                      </m:sSup>
                      <m:r>
                        <a:rPr lang="cs-CZ" b="0" i="1" smtClean="0">
                          <a:latin typeface="Cambria Math"/>
                          <a:ea typeface="Cambria Math" panose="02040503050406030204" pitchFamily="18" charset="0"/>
                        </a:rPr>
                        <m:t>+…+</m:t>
                      </m:r>
                      <m:r>
                        <a:rPr lang="cs-CZ" b="0" i="1" smtClean="0">
                          <a:latin typeface="Cambria Math"/>
                          <a:ea typeface="Cambria Math" panose="02040503050406030204" pitchFamily="18" charset="0"/>
                        </a:rPr>
                        <m:t>𝑐𝑀</m:t>
                      </m:r>
                      <m:r>
                        <a:rPr lang="cs-CZ" b="0" i="1" smtClean="0">
                          <a:latin typeface="Cambria Math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cs-CZ" b="0" i="1" smtClean="0">
                          <a:latin typeface="Cambria Math"/>
                          <a:ea typeface="Cambria Math" panose="02040503050406030204" pitchFamily="18" charset="0"/>
                        </a:rPr>
                        <m:t>𝑀</m:t>
                      </m:r>
                    </m:oMath>
                  </m:oMathPara>
                </a14:m>
                <a:endParaRPr lang="en-GB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4" name="TextovéPole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85398" y="3048428"/>
                <a:ext cx="6568002" cy="784830"/>
              </a:xfrm>
              <a:prstGeom prst="rect">
                <a:avLst/>
              </a:prstGeom>
              <a:blipFill rotWithShape="1">
                <a:blip r:embed="rId21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ovéPole 14"/>
          <p:cNvSpPr txBox="1"/>
          <p:nvPr/>
        </p:nvSpPr>
        <p:spPr>
          <a:xfrm>
            <a:off x="864000" y="2738636"/>
            <a:ext cx="3168352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Font typeface="Wingdings" panose="05000000000000000000" pitchFamily="2" charset="2"/>
              <a:buChar char="Ø"/>
            </a:pPr>
            <a:r>
              <a:rPr lang="en-GB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Interpretation of YTM</a:t>
            </a:r>
          </a:p>
        </p:txBody>
      </p:sp>
      <p:sp>
        <p:nvSpPr>
          <p:cNvPr id="17" name="TextovéPole 16"/>
          <p:cNvSpPr txBox="1"/>
          <p:nvPr/>
        </p:nvSpPr>
        <p:spPr>
          <a:xfrm>
            <a:off x="864000" y="4952287"/>
            <a:ext cx="3298843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Font typeface="Wingdings" panose="05000000000000000000" pitchFamily="2" charset="2"/>
              <a:buChar char="Ø"/>
            </a:pPr>
            <a:r>
              <a:rPr lang="en-GB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Disadvantages of YTM</a:t>
            </a:r>
          </a:p>
        </p:txBody>
      </p:sp>
      <p:sp>
        <p:nvSpPr>
          <p:cNvPr id="20" name="TextovéPole 19"/>
          <p:cNvSpPr txBox="1"/>
          <p:nvPr/>
        </p:nvSpPr>
        <p:spPr>
          <a:xfrm>
            <a:off x="1188000" y="5263555"/>
            <a:ext cx="7079181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Ignoring reinvestment risk (in contrast with the term deposit)</a:t>
            </a:r>
          </a:p>
        </p:txBody>
      </p:sp>
      <p:sp>
        <p:nvSpPr>
          <p:cNvPr id="21" name="TextovéPole 20"/>
          <p:cNvSpPr txBox="1"/>
          <p:nvPr/>
        </p:nvSpPr>
        <p:spPr>
          <a:xfrm>
            <a:off x="1188000" y="5567760"/>
            <a:ext cx="6597683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Implicit assumption that the bond is held to maturity</a:t>
            </a:r>
          </a:p>
        </p:txBody>
      </p:sp>
      <p:sp>
        <p:nvSpPr>
          <p:cNvPr id="16" name="TextovéPole 15"/>
          <p:cNvSpPr txBox="1"/>
          <p:nvPr/>
        </p:nvSpPr>
        <p:spPr>
          <a:xfrm>
            <a:off x="1188000" y="1275298"/>
            <a:ext cx="7704000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lvl="1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Discount rate at which the present value of discounted cash flow is equal to the market price of the bond</a:t>
            </a:r>
            <a:endParaRPr lang="cs-CZ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8" name="TextovéPole 17"/>
          <p:cNvSpPr txBox="1"/>
          <p:nvPr/>
        </p:nvSpPr>
        <p:spPr>
          <a:xfrm>
            <a:off x="1188001" y="4266262"/>
            <a:ext cx="7704000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LHS … terminal value at maturity of a bond that results from investing an amount needed to buy the bond at an interest rate equal to YTM</a:t>
            </a:r>
          </a:p>
        </p:txBody>
      </p:sp>
      <p:sp>
        <p:nvSpPr>
          <p:cNvPr id="22" name="TextovéPole 21"/>
          <p:cNvSpPr txBox="1"/>
          <p:nvPr/>
        </p:nvSpPr>
        <p:spPr>
          <a:xfrm>
            <a:off x="1188001" y="3717032"/>
            <a:ext cx="7704000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RHS … terminal value of accumulated cash flow from holding the bond under assumption that all coupons can be reinvested at a constant YTM</a:t>
            </a:r>
          </a:p>
        </p:txBody>
      </p:sp>
      <p:sp>
        <p:nvSpPr>
          <p:cNvPr id="29" name="TextovéPole 28"/>
          <p:cNvSpPr txBox="1"/>
          <p:nvPr/>
        </p:nvSpPr>
        <p:spPr>
          <a:xfrm>
            <a:off x="1188000" y="2435979"/>
            <a:ext cx="6706269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lvl="1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Other names: redemption yield, internal rate of return</a:t>
            </a:r>
            <a:endParaRPr lang="cs-CZ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>
          <a:xfrm>
            <a:off x="7164000" y="6336000"/>
            <a:ext cx="1800000" cy="360000"/>
          </a:xfrm>
        </p:spPr>
        <p:txBody>
          <a:bodyPr/>
          <a:lstStyle/>
          <a:p>
            <a:pPr algn="r"/>
            <a:r>
              <a:rPr lang="cs-CZ" dirty="0"/>
              <a:t>11</a:t>
            </a:r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44000" y="144000"/>
            <a:ext cx="4405544" cy="648072"/>
          </a:xfrm>
        </p:spPr>
        <p:txBody>
          <a:bodyPr/>
          <a:lstStyle/>
          <a:p>
            <a:r>
              <a:rPr lang="en-GB" dirty="0"/>
              <a:t>Yield to maturity</a:t>
            </a:r>
          </a:p>
        </p:txBody>
      </p:sp>
    </p:spTree>
    <p:extLst>
      <p:ext uri="{BB962C8B-B14F-4D97-AF65-F5344CB8AC3E}">
        <p14:creationId xmlns:p14="http://schemas.microsoft.com/office/powerpoint/2010/main" val="35117210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180000" y="6336000"/>
            <a:ext cx="3312000" cy="360000"/>
          </a:xfrm>
        </p:spPr>
        <p:txBody>
          <a:bodyPr/>
          <a:lstStyle/>
          <a:p>
            <a:r>
              <a:rPr lang="en-GB" dirty="0"/>
              <a:t>Essentials of bond pricing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>
          <a:xfrm>
            <a:off x="7164000" y="6335999"/>
            <a:ext cx="1800000" cy="360000"/>
          </a:xfrm>
        </p:spPr>
        <p:txBody>
          <a:bodyPr/>
          <a:lstStyle/>
          <a:p>
            <a:pPr algn="r"/>
            <a:r>
              <a:rPr lang="cs-CZ" dirty="0"/>
              <a:t>12</a:t>
            </a:r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44000" y="144000"/>
            <a:ext cx="4416592" cy="648072"/>
          </a:xfrm>
        </p:spPr>
        <p:txBody>
          <a:bodyPr/>
          <a:lstStyle/>
          <a:p>
            <a:r>
              <a:rPr lang="en-GB" dirty="0"/>
              <a:t>Other yield measures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ovéPole 13"/>
              <p:cNvSpPr txBox="1"/>
              <p:nvPr/>
            </p:nvSpPr>
            <p:spPr>
              <a:xfrm>
                <a:off x="1585398" y="1263590"/>
                <a:ext cx="7091058" cy="43858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ts val="2700"/>
                  </a:lnSpc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GB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0" i="1" smtClean="0">
                            <a:latin typeface="Cambria Math"/>
                            <a:ea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cs-CZ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𝐵</m:t>
                        </m:r>
                      </m:sub>
                    </m:sSub>
                    <m:r>
                      <a:rPr lang="cs-CZ" b="0" i="1" smtClean="0">
                        <a:latin typeface="Cambria Math"/>
                        <a:ea typeface="Cambria Math"/>
                      </a:rPr>
                      <m:t>×</m:t>
                    </m:r>
                    <m:sSup>
                      <m:sSupPr>
                        <m:ctrlPr>
                          <a:rPr lang="cs-CZ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cs-CZ" b="0" i="1" smtClean="0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dPr>
                          <m:e>
                            <m:r>
                              <a:rPr lang="cs-CZ" b="0" i="1" smtClean="0">
                                <a:latin typeface="Cambria Math"/>
                                <a:ea typeface="Cambria Math"/>
                              </a:rPr>
                              <m:t>1+</m:t>
                            </m:r>
                            <m:r>
                              <a:rPr lang="cs-CZ" b="0" i="1" smtClean="0">
                                <a:latin typeface="Cambria Math" panose="02040503050406030204" pitchFamily="18" charset="0"/>
                                <a:ea typeface="Cambria Math"/>
                              </a:rPr>
                              <m:t>𝐻𝑃𝑌</m:t>
                            </m:r>
                          </m:e>
                        </m:d>
                      </m:e>
                      <m:sup>
                        <m:r>
                          <a:rPr lang="cs-CZ" b="0" i="1" smtClean="0">
                            <a:latin typeface="Cambria Math"/>
                            <a:ea typeface="Cambria Math"/>
                          </a:rPr>
                          <m:t>𝑇</m:t>
                        </m:r>
                      </m:sup>
                    </m:sSup>
                  </m:oMath>
                </a14:m>
                <a:r>
                  <a:rPr lang="cs-CZ" b="0" dirty="0">
                    <a:latin typeface="Cambria Math"/>
                    <a:ea typeface="Cambria Math"/>
                  </a:rPr>
                  <a:t> = </a:t>
                </a:r>
                <a14:m>
                  <m:oMath xmlns:m="http://schemas.openxmlformats.org/officeDocument/2006/math">
                    <m:r>
                      <a:rPr lang="cs-CZ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𝐶</m:t>
                    </m:r>
                    <m:r>
                      <a:rPr lang="cs-CZ" b="0" i="1" smtClean="0">
                        <a:latin typeface="Cambria Math"/>
                        <a:ea typeface="Cambria Math"/>
                      </a:rPr>
                      <m:t>×</m:t>
                    </m:r>
                    <m:sSup>
                      <m:sSupPr>
                        <m:ctrlPr>
                          <a:rPr lang="cs-CZ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cs-CZ" b="0" i="1" smtClean="0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dPr>
                          <m:e>
                            <m:r>
                              <a:rPr lang="cs-CZ" b="0" i="1" smtClean="0">
                                <a:latin typeface="Cambria Math"/>
                                <a:ea typeface="Cambria Math"/>
                              </a:rPr>
                              <m:t>1+</m:t>
                            </m:r>
                            <m:sSub>
                              <m:sSubPr>
                                <m:ctrlPr>
                                  <a:rPr lang="cs-CZ" b="0" i="1" smtClean="0">
                                    <a:latin typeface="Cambria Math" panose="02040503050406030204" pitchFamily="18" charset="0"/>
                                    <a:ea typeface="Cambria Math"/>
                                  </a:rPr>
                                </m:ctrlPr>
                              </m:sSubPr>
                              <m:e>
                                <m:r>
                                  <a:rPr lang="cs-CZ" b="0" i="1" smtClean="0">
                                    <a:latin typeface="Cambria Math" panose="02040503050406030204" pitchFamily="18" charset="0"/>
                                    <a:ea typeface="Cambria Math"/>
                                  </a:rPr>
                                  <m:t>𝑟𝑟</m:t>
                                </m:r>
                              </m:e>
                              <m:sub>
                                <m:r>
                                  <a:rPr lang="cs-CZ" b="0" i="1" smtClean="0">
                                    <a:latin typeface="Cambria Math" panose="02040503050406030204" pitchFamily="18" charset="0"/>
                                    <a:ea typeface="Cambria Math"/>
                                  </a:rPr>
                                  <m:t>1</m:t>
                                </m:r>
                              </m:sub>
                            </m:sSub>
                          </m:e>
                        </m:d>
                      </m:e>
                      <m:sup>
                        <m:r>
                          <a:rPr lang="cs-CZ" b="0" i="1" smtClean="0">
                            <a:latin typeface="Cambria Math" panose="02040503050406030204" pitchFamily="18" charset="0"/>
                            <a:ea typeface="Cambria Math"/>
                          </a:rPr>
                          <m:t>𝑇</m:t>
                        </m:r>
                        <m:r>
                          <a:rPr lang="cs-CZ" b="0" i="1" smtClean="0">
                            <a:latin typeface="Cambria Math"/>
                            <a:ea typeface="Cambria Math"/>
                          </a:rPr>
                          <m:t>−1</m:t>
                        </m:r>
                      </m:sup>
                    </m:sSup>
                    <m:r>
                      <a:rPr lang="cs-CZ" b="0" i="1" smtClean="0">
                        <a:latin typeface="Cambria Math"/>
                        <a:ea typeface="Cambria Math" panose="02040503050406030204" pitchFamily="18" charset="0"/>
                      </a:rPr>
                      <m:t>+</m:t>
                    </m:r>
                    <m:r>
                      <a:rPr lang="cs-CZ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𝐶</m:t>
                    </m:r>
                    <m:r>
                      <a:rPr lang="cs-CZ" i="1">
                        <a:latin typeface="Cambria Math"/>
                        <a:ea typeface="Cambria Math"/>
                      </a:rPr>
                      <m:t>×</m:t>
                    </m:r>
                    <m:sSup>
                      <m:sSupPr>
                        <m:ctrlPr>
                          <a:rPr lang="cs-CZ" i="1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cs-CZ" i="1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dPr>
                          <m:e>
                            <m:r>
                              <a:rPr lang="cs-CZ" i="1">
                                <a:latin typeface="Cambria Math"/>
                                <a:ea typeface="Cambria Math"/>
                              </a:rPr>
                              <m:t>1+</m:t>
                            </m:r>
                            <m:sSub>
                              <m:sSubPr>
                                <m:ctrlPr>
                                  <a:rPr lang="cs-CZ" i="1" smtClean="0">
                                    <a:latin typeface="Cambria Math" panose="02040503050406030204" pitchFamily="18" charset="0"/>
                                    <a:ea typeface="Cambria Math"/>
                                  </a:rPr>
                                </m:ctrlPr>
                              </m:sSubPr>
                              <m:e>
                                <m:r>
                                  <a:rPr lang="cs-CZ" b="0" i="1" smtClean="0">
                                    <a:latin typeface="Cambria Math" panose="02040503050406030204" pitchFamily="18" charset="0"/>
                                    <a:ea typeface="Cambria Math"/>
                                  </a:rPr>
                                  <m:t>𝑟𝑟</m:t>
                                </m:r>
                              </m:e>
                              <m:sub>
                                <m:r>
                                  <a:rPr lang="cs-CZ" b="0" i="1" smtClean="0">
                                    <a:latin typeface="Cambria Math" panose="02040503050406030204" pitchFamily="18" charset="0"/>
                                    <a:ea typeface="Cambria Math"/>
                                  </a:rPr>
                                  <m:t>2</m:t>
                                </m:r>
                              </m:sub>
                            </m:sSub>
                          </m:e>
                        </m:d>
                      </m:e>
                      <m:sup>
                        <m:r>
                          <a:rPr lang="cs-CZ" b="0" i="1" smtClean="0">
                            <a:latin typeface="Cambria Math" panose="02040503050406030204" pitchFamily="18" charset="0"/>
                            <a:ea typeface="Cambria Math"/>
                          </a:rPr>
                          <m:t>𝑇</m:t>
                        </m:r>
                        <m:r>
                          <a:rPr lang="cs-CZ" i="1">
                            <a:latin typeface="Cambria Math"/>
                            <a:ea typeface="Cambria Math"/>
                          </a:rPr>
                          <m:t>−2</m:t>
                        </m:r>
                      </m:sup>
                    </m:sSup>
                    <m:r>
                      <a:rPr lang="cs-CZ" b="0" i="1" smtClean="0">
                        <a:latin typeface="Cambria Math"/>
                        <a:ea typeface="Cambria Math" panose="02040503050406030204" pitchFamily="18" charset="0"/>
                      </a:rPr>
                      <m:t>+…+</m:t>
                    </m:r>
                    <m:sSub>
                      <m:sSubPr>
                        <m:ctrlPr>
                          <a:rPr lang="cs-CZ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cs-CZ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𝑆</m:t>
                        </m:r>
                      </m:sub>
                    </m:sSub>
                  </m:oMath>
                </a14:m>
                <a:endParaRPr lang="en-GB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4" name="TextovéPole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85398" y="1263590"/>
                <a:ext cx="7091058" cy="438582"/>
              </a:xfrm>
              <a:prstGeom prst="rect">
                <a:avLst/>
              </a:prstGeom>
              <a:blipFill rotWithShape="1">
                <a:blip r:embed="rId16"/>
                <a:stretch>
                  <a:fillRect b="-12500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ovéPole 14"/>
          <p:cNvSpPr txBox="1"/>
          <p:nvPr/>
        </p:nvSpPr>
        <p:spPr>
          <a:xfrm>
            <a:off x="864000" y="933289"/>
            <a:ext cx="3168352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Font typeface="Wingdings" panose="05000000000000000000" pitchFamily="2" charset="2"/>
              <a:buChar char="Ø"/>
            </a:pPr>
            <a:r>
              <a:rPr lang="en-GB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Holding period yield</a:t>
            </a:r>
          </a:p>
        </p:txBody>
      </p:sp>
      <p:sp>
        <p:nvSpPr>
          <p:cNvPr id="17" name="TextovéPole 16"/>
          <p:cNvSpPr txBox="1"/>
          <p:nvPr/>
        </p:nvSpPr>
        <p:spPr>
          <a:xfrm>
            <a:off x="864000" y="2453129"/>
            <a:ext cx="4850442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Font typeface="Wingdings" panose="05000000000000000000" pitchFamily="2" charset="2"/>
              <a:buChar char="Ø"/>
            </a:pPr>
            <a:r>
              <a:rPr lang="en-GB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Current (flat, running) yield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ovéPole 19"/>
              <p:cNvSpPr txBox="1"/>
              <p:nvPr/>
            </p:nvSpPr>
            <p:spPr>
              <a:xfrm>
                <a:off x="1188000" y="1603399"/>
                <a:ext cx="7704000" cy="64633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marL="324000" indent="-324000">
                  <a:buClr>
                    <a:srgbClr val="7030A0"/>
                  </a:buClr>
                  <a:buSzPct val="80000"/>
                  <a:buFont typeface="Wingdings" panose="05000000000000000000" pitchFamily="2" charset="2"/>
                  <a:buChar char="q"/>
                </a:pPr>
                <a:r>
                  <a:rPr lang="en-GB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Generalized YTM which takes into account buying price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𝐵</m:t>
                        </m:r>
                      </m:sub>
                    </m:sSub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, selling price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𝑆</m:t>
                        </m:r>
                      </m:sub>
                    </m:sSub>
                    <m:r>
                      <a:rPr lang="en-GB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and different rollover rates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𝑟𝑟</m:t>
                        </m:r>
                      </m:e>
                      <m:sub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lang="en-GB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20" name="TextovéPole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8000" y="1603399"/>
                <a:ext cx="7704000" cy="646331"/>
              </a:xfrm>
              <a:prstGeom prst="rect">
                <a:avLst/>
              </a:prstGeom>
              <a:blipFill>
                <a:blip r:embed="rId17"/>
                <a:stretch>
                  <a:fillRect l="-158" t="-5660" r="-712" b="-13208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TextovéPole 20"/>
          <p:cNvSpPr txBox="1"/>
          <p:nvPr/>
        </p:nvSpPr>
        <p:spPr>
          <a:xfrm>
            <a:off x="1188000" y="2159119"/>
            <a:ext cx="77040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HPY must make assumptions about future values that are uncertain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ovéPole 15"/>
              <p:cNvSpPr txBox="1"/>
              <p:nvPr/>
            </p:nvSpPr>
            <p:spPr>
              <a:xfrm>
                <a:off x="1737798" y="2891076"/>
                <a:ext cx="2546170" cy="43858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ts val="2700"/>
                  </a:lnSpc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cs-CZ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C</m:t>
                    </m:r>
                    <m:r>
                      <m:rPr>
                        <m:sty m:val="p"/>
                      </m:rPr>
                      <a:rPr lang="cs-CZ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Y</m:t>
                    </m:r>
                  </m:oMath>
                </a14:m>
                <a:r>
                  <a:rPr lang="cs-CZ" b="0" dirty="0">
                    <a:latin typeface="Cambria Math"/>
                    <a:ea typeface="Cambria Math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cs-CZ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annual</m:t>
                        </m:r>
                        <m:r>
                          <m:rPr>
                            <m:nor/>
                          </m:rPr>
                          <a:rPr lang="cs-CZ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cs-CZ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coupon</m:t>
                        </m:r>
                      </m:num>
                      <m:den>
                        <m:r>
                          <m:rPr>
                            <m:nor/>
                          </m:rPr>
                          <a:rPr lang="cs-CZ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clean</m:t>
                        </m:r>
                        <m:r>
                          <m:rPr>
                            <m:nor/>
                          </m:rPr>
                          <a:rPr lang="cs-CZ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cs-CZ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price</m:t>
                        </m:r>
                      </m:den>
                    </m:f>
                  </m:oMath>
                </a14:m>
                <a:endParaRPr lang="en-GB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6" name="TextovéPole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37798" y="2891076"/>
                <a:ext cx="2546170" cy="438582"/>
              </a:xfrm>
              <a:prstGeom prst="rect">
                <a:avLst/>
              </a:prstGeom>
              <a:blipFill>
                <a:blip r:embed="rId18"/>
                <a:stretch>
                  <a:fillRect t="-9722" b="-2778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ovéPole 12"/>
          <p:cNvSpPr txBox="1"/>
          <p:nvPr/>
        </p:nvSpPr>
        <p:spPr>
          <a:xfrm>
            <a:off x="1188000" y="3253344"/>
            <a:ext cx="7704000" cy="64350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Exact YTM for perpetual bonds, approximate measure for other bonds (finite maturity, ignorance of capital gains and losses) </a:t>
            </a:r>
          </a:p>
        </p:txBody>
      </p:sp>
      <p:sp>
        <p:nvSpPr>
          <p:cNvPr id="18" name="TextovéPole 17"/>
          <p:cNvSpPr txBox="1"/>
          <p:nvPr/>
        </p:nvSpPr>
        <p:spPr>
          <a:xfrm>
            <a:off x="1188000" y="5287193"/>
            <a:ext cx="7704000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Used for bonds that are approaching maturity in order to ensure comparability with money market instruments</a:t>
            </a:r>
          </a:p>
        </p:txBody>
      </p:sp>
      <p:sp>
        <p:nvSpPr>
          <p:cNvPr id="19" name="TextovéPole 18"/>
          <p:cNvSpPr txBox="1"/>
          <p:nvPr/>
        </p:nvSpPr>
        <p:spPr>
          <a:xfrm>
            <a:off x="864000" y="3822985"/>
            <a:ext cx="3717364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Font typeface="Wingdings" panose="05000000000000000000" pitchFamily="2" charset="2"/>
              <a:buChar char="Ø"/>
            </a:pPr>
            <a:r>
              <a:rPr lang="en-GB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Simple yield to maturity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ovéPole 21"/>
              <p:cNvSpPr txBox="1"/>
              <p:nvPr/>
            </p:nvSpPr>
            <p:spPr>
              <a:xfrm>
                <a:off x="1710746" y="4267695"/>
                <a:ext cx="5021494" cy="43858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ts val="2700"/>
                  </a:lnSpc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cs-CZ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SYM</m:t>
                    </m:r>
                  </m:oMath>
                </a14:m>
                <a:r>
                  <a:rPr lang="cs-CZ" b="0" dirty="0">
                    <a:latin typeface="Cambria Math"/>
                    <a:ea typeface="Cambria Math"/>
                  </a:rPr>
                  <a:t> = CY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cs-CZ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100 − </m:t>
                        </m:r>
                        <m:r>
                          <m:rPr>
                            <m:nor/>
                          </m:rPr>
                          <a:rPr lang="cs-CZ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current</m:t>
                        </m:r>
                        <m:r>
                          <m:rPr>
                            <m:nor/>
                          </m:rPr>
                          <a:rPr lang="cs-CZ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cs-CZ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price</m:t>
                        </m:r>
                      </m:num>
                      <m:den>
                        <m:r>
                          <m:rPr>
                            <m:nor/>
                          </m:rPr>
                          <a:rPr lang="cs-CZ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years</m:t>
                        </m:r>
                        <m:r>
                          <m:rPr>
                            <m:nor/>
                          </m:rPr>
                          <a:rPr lang="cs-CZ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cs-CZ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to</m:t>
                        </m:r>
                        <m:r>
                          <m:rPr>
                            <m:nor/>
                          </m:rPr>
                          <a:rPr lang="cs-CZ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cs-CZ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maturity</m:t>
                        </m:r>
                        <m:r>
                          <m:rPr>
                            <m:nor/>
                          </m:rPr>
                          <a:rPr lang="cs-CZ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a:rPr lang="cs-CZ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 </m:t>
                        </m:r>
                        <m:r>
                          <m:rPr>
                            <m:nor/>
                          </m:rPr>
                          <a:rPr lang="cs-CZ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cs-CZ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bond</m:t>
                        </m:r>
                        <m:r>
                          <m:rPr>
                            <m:nor/>
                          </m:rPr>
                          <a:rPr lang="cs-CZ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cs-CZ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price</m:t>
                        </m:r>
                      </m:den>
                    </m:f>
                  </m:oMath>
                </a14:m>
                <a:endParaRPr lang="en-GB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22" name="TextovéPole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10746" y="4267695"/>
                <a:ext cx="5021494" cy="438582"/>
              </a:xfrm>
              <a:prstGeom prst="rect">
                <a:avLst/>
              </a:prstGeom>
              <a:blipFill>
                <a:blip r:embed="rId19"/>
                <a:stretch>
                  <a:fillRect t="-9722" b="-2778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TextovéPole 22"/>
          <p:cNvSpPr txBox="1"/>
          <p:nvPr/>
        </p:nvSpPr>
        <p:spPr>
          <a:xfrm>
            <a:off x="1188000" y="4668733"/>
            <a:ext cx="77040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Smoothing capital gains/losses over the remaining life of the bond</a:t>
            </a:r>
          </a:p>
        </p:txBody>
      </p:sp>
      <p:sp>
        <p:nvSpPr>
          <p:cNvPr id="24" name="TextovéPole 23"/>
          <p:cNvSpPr txBox="1"/>
          <p:nvPr/>
        </p:nvSpPr>
        <p:spPr>
          <a:xfrm>
            <a:off x="864000" y="4933862"/>
            <a:ext cx="3717364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Font typeface="Wingdings" panose="05000000000000000000" pitchFamily="2" charset="2"/>
              <a:buChar char="Ø"/>
            </a:pPr>
            <a:r>
              <a:rPr lang="en-GB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Money market yield</a:t>
            </a:r>
          </a:p>
        </p:txBody>
      </p:sp>
    </p:spTree>
    <p:extLst>
      <p:ext uri="{BB962C8B-B14F-4D97-AF65-F5344CB8AC3E}">
        <p14:creationId xmlns:p14="http://schemas.microsoft.com/office/powerpoint/2010/main" val="13341050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033195" y="2132856"/>
            <a:ext cx="5966666" cy="1815066"/>
          </a:xfrm>
        </p:spPr>
        <p:txBody>
          <a:bodyPr/>
          <a:lstStyle/>
          <a:p>
            <a:pPr marL="182880" indent="0" algn="l">
              <a:buNone/>
            </a:pPr>
            <a:r>
              <a:rPr lang="en-GB" dirty="0">
                <a:solidFill>
                  <a:srgbClr val="7030A0"/>
                </a:solidFill>
              </a:rPr>
              <a:t>See you </a:t>
            </a:r>
            <a:br>
              <a:rPr lang="en-GB" dirty="0">
                <a:solidFill>
                  <a:srgbClr val="7030A0"/>
                </a:solidFill>
              </a:rPr>
            </a:br>
            <a:r>
              <a:rPr lang="en-GB" dirty="0">
                <a:solidFill>
                  <a:srgbClr val="7030A0"/>
                </a:solidFill>
              </a:rPr>
              <a:t>in the next lecture</a:t>
            </a:r>
          </a:p>
        </p:txBody>
      </p:sp>
      <p:sp>
        <p:nvSpPr>
          <p:cNvPr id="3" name="Podnadpis 2"/>
          <p:cNvSpPr>
            <a:spLocks noGrp="1"/>
          </p:cNvSpPr>
          <p:nvPr>
            <p:ph type="body" idx="1"/>
          </p:nvPr>
        </p:nvSpPr>
        <p:spPr>
          <a:xfrm>
            <a:off x="168748" y="260648"/>
            <a:ext cx="3666238" cy="523106"/>
          </a:xfrm>
        </p:spPr>
        <p:txBody>
          <a:bodyPr>
            <a:noAutofit/>
          </a:bodyPr>
          <a:lstStyle/>
          <a:p>
            <a:pPr marL="361950" indent="-361950" algn="l">
              <a:spcBef>
                <a:spcPts val="0"/>
              </a:spcBef>
              <a:spcAft>
                <a:spcPts val="0"/>
              </a:spcAft>
            </a:pPr>
            <a:r>
              <a:rPr lang="en-GB" sz="1600" cap="small" dirty="0">
                <a:latin typeface="Algerian" panose="04020705040A02060702" pitchFamily="82" charset="0"/>
                <a:ea typeface="Tahoma" panose="020B0604030504040204" pitchFamily="34" charset="0"/>
                <a:cs typeface="Tahoma" panose="020B0604030504040204" pitchFamily="34" charset="0"/>
              </a:rPr>
              <a:t>©</a:t>
            </a:r>
            <a:r>
              <a:rPr lang="en-GB" sz="1800" cap="small" dirty="0">
                <a:latin typeface="Algerian" panose="04020705040A02060702" pitchFamily="82" charset="0"/>
                <a:ea typeface="Tahoma" panose="020B0604030504040204" pitchFamily="34" charset="0"/>
                <a:cs typeface="Tahoma" panose="020B0604030504040204" pitchFamily="34" charset="0"/>
              </a:rPr>
              <a:t> O.D. Lecturing Legacy</a:t>
            </a:r>
          </a:p>
        </p:txBody>
      </p:sp>
      <p:sp>
        <p:nvSpPr>
          <p:cNvPr id="9" name="Zástupný symbol pro číslo snímku 2"/>
          <p:cNvSpPr>
            <a:spLocks noGrp="1"/>
          </p:cNvSpPr>
          <p:nvPr>
            <p:ph type="sldNum" sz="quarter" idx="12"/>
          </p:nvPr>
        </p:nvSpPr>
        <p:spPr>
          <a:xfrm>
            <a:off x="7164000" y="6336000"/>
            <a:ext cx="1800000" cy="360000"/>
          </a:xfrm>
        </p:spPr>
        <p:txBody>
          <a:bodyPr/>
          <a:lstStyle/>
          <a:p>
            <a:pPr algn="r"/>
            <a:r>
              <a:rPr lang="cs-CZ" dirty="0"/>
              <a:t>13</a:t>
            </a:r>
          </a:p>
        </p:txBody>
      </p:sp>
      <p:sp>
        <p:nvSpPr>
          <p:cNvPr id="10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180000" y="6336000"/>
            <a:ext cx="3312000" cy="360000"/>
          </a:xfrm>
        </p:spPr>
        <p:txBody>
          <a:bodyPr/>
          <a:lstStyle/>
          <a:p>
            <a:r>
              <a:rPr lang="en-GB" dirty="0"/>
              <a:t>Essentials of bond pricing</a:t>
            </a:r>
          </a:p>
        </p:txBody>
      </p:sp>
    </p:spTree>
    <p:extLst>
      <p:ext uri="{BB962C8B-B14F-4D97-AF65-F5344CB8AC3E}">
        <p14:creationId xmlns:p14="http://schemas.microsoft.com/office/powerpoint/2010/main" val="10582353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Přímá spojnice se šipkou 6"/>
          <p:cNvCxnSpPr/>
          <p:nvPr/>
        </p:nvCxnSpPr>
        <p:spPr>
          <a:xfrm flipH="1" flipV="1">
            <a:off x="7805472" y="2278910"/>
            <a:ext cx="11865" cy="1466547"/>
          </a:xfrm>
          <a:prstGeom prst="straightConnector1">
            <a:avLst/>
          </a:prstGeom>
          <a:ln w="25400">
            <a:headEnd type="none"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se šipkou 10"/>
          <p:cNvCxnSpPr/>
          <p:nvPr/>
        </p:nvCxnSpPr>
        <p:spPr>
          <a:xfrm flipH="1" flipV="1">
            <a:off x="1739470" y="3869365"/>
            <a:ext cx="8685" cy="1265079"/>
          </a:xfrm>
          <a:prstGeom prst="straightConnector1">
            <a:avLst/>
          </a:prstGeom>
          <a:ln w="25400">
            <a:headEnd type="triangl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180000" y="6336000"/>
            <a:ext cx="3312000" cy="360000"/>
          </a:xfrm>
        </p:spPr>
        <p:txBody>
          <a:bodyPr/>
          <a:lstStyle/>
          <a:p>
            <a:r>
              <a:rPr lang="en-GB" dirty="0"/>
              <a:t>Essentials of bond pricing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>
          <a:xfrm>
            <a:off x="7164000" y="6336000"/>
            <a:ext cx="1800000" cy="360000"/>
          </a:xfrm>
        </p:spPr>
        <p:txBody>
          <a:bodyPr/>
          <a:lstStyle/>
          <a:p>
            <a:pPr algn="r"/>
            <a:fld id="{DFE5482F-2F05-49C5-9E15-73F945A41231}" type="slidenum">
              <a:rPr lang="cs-CZ" smtClean="0"/>
              <a:pPr algn="r"/>
              <a:t>2</a:t>
            </a:fld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44000" y="144000"/>
            <a:ext cx="4427502" cy="648072"/>
          </a:xfrm>
        </p:spPr>
        <p:txBody>
          <a:bodyPr/>
          <a:lstStyle/>
          <a:p>
            <a:r>
              <a:rPr lang="en-GB" dirty="0">
                <a:solidFill>
                  <a:srgbClr val="000000"/>
                </a:solidFill>
              </a:rPr>
              <a:t>Straight bond</a:t>
            </a:r>
          </a:p>
        </p:txBody>
      </p:sp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6129934"/>
              </p:ext>
            </p:extLst>
          </p:nvPr>
        </p:nvGraphicFramePr>
        <p:xfrm>
          <a:off x="1734583" y="3561435"/>
          <a:ext cx="6096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2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3</a:t>
                      </a:r>
                    </a:p>
                  </a:txBody>
                  <a:tcPr marL="0" marR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T-1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T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9" name="Přímá spojnice se šipkou 8"/>
          <p:cNvCxnSpPr/>
          <p:nvPr/>
        </p:nvCxnSpPr>
        <p:spPr>
          <a:xfrm flipV="1">
            <a:off x="7218023" y="3206181"/>
            <a:ext cx="0" cy="360000"/>
          </a:xfrm>
          <a:prstGeom prst="straightConnector1">
            <a:avLst/>
          </a:prstGeom>
          <a:ln w="25400">
            <a:headEnd type="none"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nice se šipkou 9"/>
          <p:cNvCxnSpPr/>
          <p:nvPr/>
        </p:nvCxnSpPr>
        <p:spPr>
          <a:xfrm flipV="1">
            <a:off x="7821242" y="3198932"/>
            <a:ext cx="0" cy="360000"/>
          </a:xfrm>
          <a:prstGeom prst="straightConnector1">
            <a:avLst/>
          </a:prstGeom>
          <a:ln w="25400">
            <a:headEnd type="none"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ovéPole 11"/>
              <p:cNvSpPr txBox="1"/>
              <p:nvPr/>
            </p:nvSpPr>
            <p:spPr>
              <a:xfrm>
                <a:off x="2029992" y="3224830"/>
                <a:ext cx="427609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600" b="0" i="1" smtClean="0">
                              <a:latin typeface="Cambria Math"/>
                            </a:rPr>
                            <m:t>𝐶</m:t>
                          </m:r>
                        </m:e>
                        <m:sub>
                          <m:r>
                            <a:rPr lang="cs-CZ" sz="16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cs-CZ" sz="1600" i="1" dirty="0"/>
              </a:p>
            </p:txBody>
          </p:sp>
        </mc:Choice>
        <mc:Fallback xmlns="">
          <p:sp>
            <p:nvSpPr>
              <p:cNvPr id="12" name="TextovéPole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29992" y="3224830"/>
                <a:ext cx="427609" cy="338554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ovéPole 12"/>
              <p:cNvSpPr txBox="1"/>
              <p:nvPr/>
            </p:nvSpPr>
            <p:spPr>
              <a:xfrm>
                <a:off x="2644542" y="3219682"/>
                <a:ext cx="427609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600" b="0" i="1" smtClean="0">
                              <a:latin typeface="Cambria Math"/>
                            </a:rPr>
                            <m:t>𝐶</m:t>
                          </m:r>
                        </m:e>
                        <m:sub>
                          <m:r>
                            <a:rPr lang="cs-CZ" sz="16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cs-CZ" sz="1600" i="1" dirty="0"/>
              </a:p>
            </p:txBody>
          </p:sp>
        </mc:Choice>
        <mc:Fallback xmlns="">
          <p:sp>
            <p:nvSpPr>
              <p:cNvPr id="13" name="TextovéPole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44542" y="3219682"/>
                <a:ext cx="427609" cy="338554"/>
              </a:xfrm>
              <a:prstGeom prst="rect">
                <a:avLst/>
              </a:prstGeom>
              <a:blipFill rotWithShape="1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" name="Přímá spojnice se šipkou 13"/>
          <p:cNvCxnSpPr/>
          <p:nvPr/>
        </p:nvCxnSpPr>
        <p:spPr>
          <a:xfrm flipV="1">
            <a:off x="2951148" y="3206181"/>
            <a:ext cx="0" cy="360000"/>
          </a:xfrm>
          <a:prstGeom prst="straightConnector1">
            <a:avLst/>
          </a:prstGeom>
          <a:ln w="25400">
            <a:headEnd type="none"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se šipkou 14"/>
          <p:cNvCxnSpPr/>
          <p:nvPr/>
        </p:nvCxnSpPr>
        <p:spPr>
          <a:xfrm flipV="1">
            <a:off x="2349097" y="3197252"/>
            <a:ext cx="0" cy="360000"/>
          </a:xfrm>
          <a:prstGeom prst="straightConnector1">
            <a:avLst/>
          </a:prstGeom>
          <a:ln w="25400">
            <a:headEnd type="none"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ovéPole 16"/>
              <p:cNvSpPr txBox="1"/>
              <p:nvPr/>
            </p:nvSpPr>
            <p:spPr>
              <a:xfrm>
                <a:off x="1433664" y="4242574"/>
                <a:ext cx="361189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6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</m:t>
                      </m:r>
                    </m:oMath>
                  </m:oMathPara>
                </a14:m>
                <a:endParaRPr lang="cs-CZ" sz="16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7" name="TextovéPole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33664" y="4242574"/>
                <a:ext cx="361189" cy="338554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ovéPole 18"/>
              <p:cNvSpPr txBox="1"/>
              <p:nvPr/>
            </p:nvSpPr>
            <p:spPr>
              <a:xfrm>
                <a:off x="3064477" y="5694347"/>
                <a:ext cx="3561433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cs-CZ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𝑃</m:t>
                    </m:r>
                    <m:r>
                      <a:rPr lang="cs-CZ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cs-CZ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en-GB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…</a:t>
                </a:r>
                <a:r>
                  <a:rPr lang="cs-CZ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en-GB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price of the bond</a:t>
                </a:r>
              </a:p>
            </p:txBody>
          </p:sp>
        </mc:Choice>
        <mc:Fallback xmlns="">
          <p:sp>
            <p:nvSpPr>
              <p:cNvPr id="19" name="TextovéPole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64477" y="5694347"/>
                <a:ext cx="3561433" cy="369332"/>
              </a:xfrm>
              <a:prstGeom prst="rect">
                <a:avLst/>
              </a:prstGeom>
              <a:blipFill>
                <a:blip r:embed="rId18"/>
                <a:stretch>
                  <a:fillRect t="-9836" b="-22951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ovéPole 19"/>
              <p:cNvSpPr txBox="1"/>
              <p:nvPr/>
            </p:nvSpPr>
            <p:spPr>
              <a:xfrm>
                <a:off x="3036144" y="4050051"/>
                <a:ext cx="3384376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i="1" smtClean="0">
                        <a:latin typeface="Cambria Math"/>
                        <a:ea typeface="Cambria Math" panose="02040503050406030204" pitchFamily="18" charset="0"/>
                      </a:rPr>
                      <m:t>𝑇</m:t>
                    </m:r>
                    <m:r>
                      <a:rPr lang="en-GB" b="0" i="1" smtClean="0">
                        <a:latin typeface="Cambria Math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cs-CZ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 </a:t>
                </a:r>
                <a:r>
                  <a:rPr lang="en-GB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… </a:t>
                </a:r>
                <a:r>
                  <a:rPr lang="cs-CZ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en-GB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maturity of the bond</a:t>
                </a:r>
              </a:p>
            </p:txBody>
          </p:sp>
        </mc:Choice>
        <mc:Fallback xmlns="">
          <p:sp>
            <p:nvSpPr>
              <p:cNvPr id="20" name="TextovéPole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36144" y="4050051"/>
                <a:ext cx="3384376" cy="369332"/>
              </a:xfrm>
              <a:prstGeom prst="rect">
                <a:avLst/>
              </a:prstGeom>
              <a:blipFill rotWithShape="1">
                <a:blip r:embed="rId19"/>
                <a:stretch>
                  <a:fillRect t="-9836" b="-22951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ovéPole 20"/>
              <p:cNvSpPr txBox="1"/>
              <p:nvPr/>
            </p:nvSpPr>
            <p:spPr>
              <a:xfrm>
                <a:off x="3040796" y="4379360"/>
                <a:ext cx="5275620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GB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b="0" i="1" smtClean="0">
                            <a:latin typeface="Cambria Math"/>
                            <a:ea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GB" b="0" i="1" smtClean="0">
                            <a:latin typeface="Cambria Math"/>
                            <a:ea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en-GB" b="0" i="1" smtClean="0">
                        <a:latin typeface="Cambria Math"/>
                        <a:ea typeface="Cambria Math" panose="02040503050406030204" pitchFamily="18" charset="0"/>
                      </a:rPr>
                      <m:t> </m:t>
                    </m:r>
                    <m:r>
                      <a:rPr lang="cs-CZ" b="0" i="1" smtClean="0">
                        <a:latin typeface="Cambria Math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… </a:t>
                </a:r>
                <a:r>
                  <a:rPr lang="cs-CZ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en-GB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nominal value of the coupon</a:t>
                </a:r>
                <a:r>
                  <a:rPr lang="cs-CZ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(</a:t>
                </a:r>
                <a:r>
                  <a:rPr lang="cs-CZ" i="1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t</a:t>
                </a:r>
                <a:r>
                  <a:rPr lang="cs-CZ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= 1, 2, … T)</a:t>
                </a:r>
                <a:endParaRPr lang="en-GB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21" name="TextovéPole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0796" y="4379360"/>
                <a:ext cx="5275620" cy="369332"/>
              </a:xfrm>
              <a:prstGeom prst="rect">
                <a:avLst/>
              </a:prstGeom>
              <a:blipFill rotWithShape="1">
                <a:blip r:embed="rId20"/>
                <a:stretch>
                  <a:fillRect t="-9836" b="-22951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ovéPole 21"/>
              <p:cNvSpPr txBox="1"/>
              <p:nvPr/>
            </p:nvSpPr>
            <p:spPr>
              <a:xfrm>
                <a:off x="6811110" y="3210804"/>
                <a:ext cx="427609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600" b="0" i="1" smtClean="0">
                              <a:latin typeface="Cambria Math"/>
                            </a:rPr>
                            <m:t>𝐶</m:t>
                          </m:r>
                        </m:e>
                        <m:sub>
                          <m:r>
                            <a:rPr lang="cs-CZ" sz="1600" b="0" i="1" smtClean="0">
                              <a:latin typeface="Cambria Math"/>
                            </a:rPr>
                            <m:t>𝑇</m:t>
                          </m:r>
                          <m:r>
                            <a:rPr lang="cs-CZ" sz="1600" b="0" i="1" smtClean="0">
                              <a:latin typeface="Cambria Math"/>
                            </a:rPr>
                            <m:t>−1</m:t>
                          </m:r>
                        </m:sub>
                      </m:sSub>
                    </m:oMath>
                  </m:oMathPara>
                </a14:m>
                <a:endParaRPr lang="cs-CZ" sz="1600" i="1" dirty="0"/>
              </a:p>
            </p:txBody>
          </p:sp>
        </mc:Choice>
        <mc:Fallback xmlns="">
          <p:sp>
            <p:nvSpPr>
              <p:cNvPr id="22" name="TextovéPole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11110" y="3210804"/>
                <a:ext cx="427609" cy="338554"/>
              </a:xfrm>
              <a:prstGeom prst="rect">
                <a:avLst/>
              </a:prstGeom>
              <a:blipFill rotWithShape="1">
                <a:blip r:embed="rId21"/>
                <a:stretch>
                  <a:fillRect l="-21429" r="-1429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ovéPole 22"/>
              <p:cNvSpPr txBox="1"/>
              <p:nvPr/>
            </p:nvSpPr>
            <p:spPr>
              <a:xfrm>
                <a:off x="7494583" y="3210804"/>
                <a:ext cx="427609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600" b="0" i="1" smtClean="0">
                              <a:latin typeface="Cambria Math"/>
                            </a:rPr>
                            <m:t>𝐶</m:t>
                          </m:r>
                        </m:e>
                        <m:sub>
                          <m:r>
                            <a:rPr lang="cs-CZ" sz="1600" b="0" i="1" smtClean="0">
                              <a:latin typeface="Cambria Math"/>
                            </a:rPr>
                            <m:t>𝑇</m:t>
                          </m:r>
                        </m:sub>
                      </m:sSub>
                    </m:oMath>
                  </m:oMathPara>
                </a14:m>
                <a:endParaRPr lang="cs-CZ" sz="1600" i="1" dirty="0"/>
              </a:p>
            </p:txBody>
          </p:sp>
        </mc:Choice>
        <mc:Fallback xmlns="">
          <p:sp>
            <p:nvSpPr>
              <p:cNvPr id="23" name="TextovéPole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94583" y="3210804"/>
                <a:ext cx="427609" cy="338554"/>
              </a:xfrm>
              <a:prstGeom prst="rect">
                <a:avLst/>
              </a:prstGeom>
              <a:blipFill rotWithShape="1"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ovéPole 24"/>
              <p:cNvSpPr txBox="1"/>
              <p:nvPr/>
            </p:nvSpPr>
            <p:spPr>
              <a:xfrm>
                <a:off x="7472238" y="2711374"/>
                <a:ext cx="427609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600" i="1" smtClean="0">
                          <a:latin typeface="Cambria Math"/>
                          <a:ea typeface="Cambria Math" panose="02040503050406030204" pitchFamily="18" charset="0"/>
                        </a:rPr>
                        <m:t>𝑀</m:t>
                      </m:r>
                    </m:oMath>
                  </m:oMathPara>
                </a14:m>
                <a:endParaRPr lang="cs-CZ" sz="16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25" name="TextovéPole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72238" y="2711374"/>
                <a:ext cx="427609" cy="338554"/>
              </a:xfrm>
              <a:prstGeom prst="rect">
                <a:avLst/>
              </a:prstGeom>
              <a:blipFill rotWithShape="1"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ovéPole 25"/>
              <p:cNvSpPr txBox="1"/>
              <p:nvPr/>
            </p:nvSpPr>
            <p:spPr>
              <a:xfrm>
                <a:off x="3040794" y="4726485"/>
                <a:ext cx="4915581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i="1" smtClean="0">
                        <a:latin typeface="Cambria Math"/>
                        <a:ea typeface="Cambria Math" panose="02040503050406030204" pitchFamily="18" charset="0"/>
                      </a:rPr>
                      <m:t>𝑀</m:t>
                    </m:r>
                    <m:r>
                      <a:rPr lang="en-GB" b="0" i="1" smtClean="0">
                        <a:latin typeface="Cambria Math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…  principal (face or par value) of the bond</a:t>
                </a:r>
              </a:p>
            </p:txBody>
          </p:sp>
        </mc:Choice>
        <mc:Fallback xmlns="">
          <p:sp>
            <p:nvSpPr>
              <p:cNvPr id="26" name="TextovéPole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0794" y="4726485"/>
                <a:ext cx="4915581" cy="369332"/>
              </a:xfrm>
              <a:prstGeom prst="rect">
                <a:avLst/>
              </a:prstGeom>
              <a:blipFill rotWithShape="0">
                <a:blip r:embed="rId24"/>
                <a:stretch>
                  <a:fillRect t="-9836" b="-22951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ovéPole 26"/>
              <p:cNvSpPr txBox="1"/>
              <p:nvPr/>
            </p:nvSpPr>
            <p:spPr>
              <a:xfrm>
                <a:off x="3618394" y="5363783"/>
                <a:ext cx="1673686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GB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lang="cs-CZ" b="0" i="1" smtClean="0">
                          <a:latin typeface="Cambria Math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cs-CZ" i="1" dirty="0" smtClean="0">
                          <a:latin typeface="Cambria Math"/>
                          <a:ea typeface="Cambria Math" panose="02040503050406030204" pitchFamily="18" charset="0"/>
                        </a:rPr>
                        <m:t>𝑐</m:t>
                      </m:r>
                      <m:r>
                        <a:rPr lang="en-GB" i="1" dirty="0" smtClean="0"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cs-CZ" b="0" i="1" dirty="0" smtClean="0">
                          <a:latin typeface="Cambria Math"/>
                          <a:ea typeface="Cambria Math"/>
                        </a:rPr>
                        <m:t>𝑀</m:t>
                      </m:r>
                    </m:oMath>
                  </m:oMathPara>
                </a14:m>
                <a:endParaRPr lang="en-GB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27" name="TextovéPole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18394" y="5363783"/>
                <a:ext cx="1673686" cy="369332"/>
              </a:xfrm>
              <a:prstGeom prst="rect">
                <a:avLst/>
              </a:prstGeom>
              <a:blipFill rotWithShape="1">
                <a:blip r:embed="rId25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ovéPole 27"/>
              <p:cNvSpPr txBox="1"/>
              <p:nvPr/>
            </p:nvSpPr>
            <p:spPr>
              <a:xfrm>
                <a:off x="3040796" y="5068764"/>
                <a:ext cx="3588156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b="0" i="1" smtClean="0">
                        <a:latin typeface="Cambria Math"/>
                        <a:ea typeface="Cambria Math" panose="02040503050406030204" pitchFamily="18" charset="0"/>
                      </a:rPr>
                      <m:t> </m:t>
                    </m:r>
                    <m:r>
                      <a:rPr lang="en-GB" i="1" smtClean="0">
                        <a:latin typeface="Cambria Math"/>
                        <a:ea typeface="Cambria Math" panose="02040503050406030204" pitchFamily="18" charset="0"/>
                      </a:rPr>
                      <m:t>𝑐</m:t>
                    </m:r>
                    <m:r>
                      <a:rPr lang="en-GB" b="0" i="1" smtClean="0">
                        <a:latin typeface="Cambria Math"/>
                        <a:ea typeface="Cambria Math" panose="02040503050406030204" pitchFamily="18" charset="0"/>
                      </a:rPr>
                      <m:t>   </m:t>
                    </m:r>
                  </m:oMath>
                </a14:m>
                <a:r>
                  <a:rPr lang="en-GB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…  coupon rate (percentage)</a:t>
                </a:r>
                <a:endParaRPr lang="en-GB" b="1" dirty="0">
                  <a:solidFill>
                    <a:srgbClr val="FF000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28" name="TextovéPole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0796" y="5068764"/>
                <a:ext cx="3588156" cy="369332"/>
              </a:xfrm>
              <a:prstGeom prst="rect">
                <a:avLst/>
              </a:prstGeom>
              <a:blipFill rotWithShape="1">
                <a:blip r:embed="rId26"/>
                <a:stretch>
                  <a:fillRect t="-9836" b="-22951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TextovéPole 28"/>
          <p:cNvSpPr txBox="1"/>
          <p:nvPr/>
        </p:nvSpPr>
        <p:spPr>
          <a:xfrm>
            <a:off x="864000" y="937295"/>
            <a:ext cx="3717364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Font typeface="Wingdings" panose="05000000000000000000" pitchFamily="2" charset="2"/>
              <a:buChar char="Ø"/>
            </a:pPr>
            <a:r>
              <a:rPr lang="en-GB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Parties of a bond contract</a:t>
            </a:r>
          </a:p>
        </p:txBody>
      </p:sp>
      <p:sp>
        <p:nvSpPr>
          <p:cNvPr id="31" name="TextovéPole 30"/>
          <p:cNvSpPr txBox="1"/>
          <p:nvPr/>
        </p:nvSpPr>
        <p:spPr>
          <a:xfrm>
            <a:off x="1188000" y="1268760"/>
            <a:ext cx="7452000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Issuer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 (borrower, debtor) obtains funds from the sale of the security and pays the interest rate called the coupon rate</a:t>
            </a:r>
          </a:p>
        </p:txBody>
      </p:sp>
      <p:sp>
        <p:nvSpPr>
          <p:cNvPr id="32" name="TextovéPole 31"/>
          <p:cNvSpPr txBox="1"/>
          <p:nvPr/>
        </p:nvSpPr>
        <p:spPr>
          <a:xfrm>
            <a:off x="1188000" y="1839978"/>
            <a:ext cx="7452000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cs-CZ" dirty="0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H</a:t>
            </a:r>
            <a:r>
              <a:rPr lang="en-GB" dirty="0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older 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(lender, creditor) invests funds in the purchase of the security and earns coupons   </a:t>
            </a:r>
          </a:p>
        </p:txBody>
      </p:sp>
      <p:sp>
        <p:nvSpPr>
          <p:cNvPr id="30" name="TextovéPole 29"/>
          <p:cNvSpPr txBox="1"/>
          <p:nvPr/>
        </p:nvSpPr>
        <p:spPr>
          <a:xfrm>
            <a:off x="864000" y="2744403"/>
            <a:ext cx="5777060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Font typeface="Wingdings" panose="05000000000000000000" pitchFamily="2" charset="2"/>
              <a:buChar char="Ø"/>
            </a:pPr>
            <a:r>
              <a:rPr lang="en-GB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Properties of a straight (plain vanilla) bond</a:t>
            </a:r>
          </a:p>
        </p:txBody>
      </p:sp>
    </p:spTree>
    <p:extLst>
      <p:ext uri="{BB962C8B-B14F-4D97-AF65-F5344CB8AC3E}">
        <p14:creationId xmlns:p14="http://schemas.microsoft.com/office/powerpoint/2010/main" val="35037289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4" name="Přímá spojnice se šipkou 53"/>
          <p:cNvCxnSpPr/>
          <p:nvPr/>
        </p:nvCxnSpPr>
        <p:spPr>
          <a:xfrm flipV="1">
            <a:off x="7372102" y="4467929"/>
            <a:ext cx="0" cy="947059"/>
          </a:xfrm>
          <a:prstGeom prst="straightConnector1">
            <a:avLst/>
          </a:prstGeom>
          <a:ln w="25400">
            <a:solidFill>
              <a:srgbClr val="C00000"/>
            </a:solidFill>
            <a:headEnd type="none"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Přímá spojnice se šipkou 75">
            <a:extLst>
              <a:ext uri="{FF2B5EF4-FFF2-40B4-BE49-F238E27FC236}">
                <a16:creationId xmlns:a16="http://schemas.microsoft.com/office/drawing/2014/main" id="{237F1B84-EA94-4030-97EE-B32EB8BD59D0}"/>
              </a:ext>
            </a:extLst>
          </p:cNvPr>
          <p:cNvCxnSpPr/>
          <p:nvPr/>
        </p:nvCxnSpPr>
        <p:spPr>
          <a:xfrm flipV="1">
            <a:off x="3959944" y="3137160"/>
            <a:ext cx="0" cy="540000"/>
          </a:xfrm>
          <a:prstGeom prst="straightConnector1">
            <a:avLst/>
          </a:prstGeom>
          <a:ln w="25400">
            <a:prstDash val="sysDash"/>
            <a:headEnd type="none"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Přímá spojnice se šipkou 63"/>
          <p:cNvCxnSpPr/>
          <p:nvPr/>
        </p:nvCxnSpPr>
        <p:spPr>
          <a:xfrm flipV="1">
            <a:off x="2133053" y="3265627"/>
            <a:ext cx="0" cy="360000"/>
          </a:xfrm>
          <a:prstGeom prst="straightConnector1">
            <a:avLst/>
          </a:prstGeom>
          <a:ln w="25400">
            <a:headEnd type="none"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Přímá spojnice se šipkou 34"/>
          <p:cNvCxnSpPr/>
          <p:nvPr/>
        </p:nvCxnSpPr>
        <p:spPr>
          <a:xfrm flipV="1">
            <a:off x="8172400" y="953534"/>
            <a:ext cx="0" cy="864275"/>
          </a:xfrm>
          <a:prstGeom prst="straightConnector1">
            <a:avLst/>
          </a:prstGeom>
          <a:ln w="25400">
            <a:headEnd type="none"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Přímá spojnice se šipkou 62"/>
          <p:cNvCxnSpPr/>
          <p:nvPr/>
        </p:nvCxnSpPr>
        <p:spPr>
          <a:xfrm flipV="1">
            <a:off x="5131643" y="2160085"/>
            <a:ext cx="1" cy="626844"/>
          </a:xfrm>
          <a:prstGeom prst="straightConnector1">
            <a:avLst/>
          </a:prstGeom>
          <a:ln w="25400">
            <a:headEnd type="triangl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Přímá spojnice se šipkou 59"/>
          <p:cNvCxnSpPr/>
          <p:nvPr/>
        </p:nvCxnSpPr>
        <p:spPr>
          <a:xfrm flipV="1">
            <a:off x="4562766" y="1435231"/>
            <a:ext cx="0" cy="360000"/>
          </a:xfrm>
          <a:prstGeom prst="straightConnector1">
            <a:avLst/>
          </a:prstGeom>
          <a:ln w="25400">
            <a:headEnd type="none"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Přímá spojnice se šipkou 58"/>
          <p:cNvCxnSpPr/>
          <p:nvPr/>
        </p:nvCxnSpPr>
        <p:spPr>
          <a:xfrm flipV="1">
            <a:off x="2738174" y="1435231"/>
            <a:ext cx="0" cy="360000"/>
          </a:xfrm>
          <a:prstGeom prst="straightConnector1">
            <a:avLst/>
          </a:prstGeom>
          <a:ln w="25400">
            <a:headEnd type="none"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Přímá spojnice se šipkou 57"/>
          <p:cNvCxnSpPr/>
          <p:nvPr/>
        </p:nvCxnSpPr>
        <p:spPr>
          <a:xfrm flipV="1">
            <a:off x="2136784" y="1435231"/>
            <a:ext cx="0" cy="360000"/>
          </a:xfrm>
          <a:prstGeom prst="straightConnector1">
            <a:avLst/>
          </a:prstGeom>
          <a:ln w="25400">
            <a:headEnd type="none"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180000" y="6336000"/>
            <a:ext cx="3312000" cy="360000"/>
          </a:xfrm>
        </p:spPr>
        <p:txBody>
          <a:bodyPr/>
          <a:lstStyle/>
          <a:p>
            <a:r>
              <a:rPr lang="en-GB" dirty="0"/>
              <a:t>Essentials of bond pricing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>
          <a:xfrm>
            <a:off x="7164000" y="6336000"/>
            <a:ext cx="1800000" cy="360000"/>
          </a:xfrm>
        </p:spPr>
        <p:txBody>
          <a:bodyPr/>
          <a:lstStyle/>
          <a:p>
            <a:pPr algn="r"/>
            <a:r>
              <a:rPr lang="cs-CZ" dirty="0"/>
              <a:t>3</a:t>
            </a:r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44000" y="144000"/>
            <a:ext cx="5648415" cy="648072"/>
          </a:xfrm>
        </p:spPr>
        <p:txBody>
          <a:bodyPr/>
          <a:lstStyle/>
          <a:p>
            <a:r>
              <a:rPr lang="en-GB" dirty="0"/>
              <a:t>Diversities in bond contracts (1)</a:t>
            </a:r>
          </a:p>
        </p:txBody>
      </p:sp>
      <p:cxnSp>
        <p:nvCxnSpPr>
          <p:cNvPr id="29" name="Přímá spojnice se šipkou 28"/>
          <p:cNvCxnSpPr/>
          <p:nvPr/>
        </p:nvCxnSpPr>
        <p:spPr>
          <a:xfrm flipV="1">
            <a:off x="1843906" y="1435822"/>
            <a:ext cx="0" cy="360000"/>
          </a:xfrm>
          <a:prstGeom prst="straightConnector1">
            <a:avLst/>
          </a:prstGeom>
          <a:ln w="25400">
            <a:headEnd type="none"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Přímá spojnice se šipkou 29"/>
          <p:cNvCxnSpPr/>
          <p:nvPr/>
        </p:nvCxnSpPr>
        <p:spPr>
          <a:xfrm flipV="1">
            <a:off x="2424322" y="1435822"/>
            <a:ext cx="0" cy="360000"/>
          </a:xfrm>
          <a:prstGeom prst="straightConnector1">
            <a:avLst/>
          </a:prstGeom>
          <a:ln w="25400">
            <a:headEnd type="none"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Přímá spojnice se šipkou 30"/>
          <p:cNvCxnSpPr/>
          <p:nvPr/>
        </p:nvCxnSpPr>
        <p:spPr>
          <a:xfrm flipV="1">
            <a:off x="4273335" y="1428255"/>
            <a:ext cx="0" cy="360000"/>
          </a:xfrm>
          <a:prstGeom prst="straightConnector1">
            <a:avLst/>
          </a:prstGeom>
          <a:ln w="25400">
            <a:headEnd type="none"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4" name="Tabulka 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8922405"/>
              </p:ext>
            </p:extLst>
          </p:nvPr>
        </p:nvGraphicFramePr>
        <p:xfrm>
          <a:off x="5130187" y="1783282"/>
          <a:ext cx="3048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2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. . .</a:t>
                      </a:r>
                    </a:p>
                  </a:txBody>
                  <a:tcPr marL="0" marR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T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6" name="TextovéPole 35"/>
          <p:cNvSpPr txBox="1"/>
          <p:nvPr/>
        </p:nvSpPr>
        <p:spPr>
          <a:xfrm>
            <a:off x="1475656" y="2190729"/>
            <a:ext cx="3096344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semi-annual  bond</a:t>
            </a:r>
          </a:p>
        </p:txBody>
      </p:sp>
      <p:sp>
        <p:nvSpPr>
          <p:cNvPr id="37" name="TextovéPole 36"/>
          <p:cNvSpPr txBox="1"/>
          <p:nvPr/>
        </p:nvSpPr>
        <p:spPr>
          <a:xfrm>
            <a:off x="5142277" y="2190393"/>
            <a:ext cx="3038333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zero-coupon bond</a:t>
            </a:r>
          </a:p>
        </p:txBody>
      </p:sp>
      <p:sp>
        <p:nvSpPr>
          <p:cNvPr id="39" name="TextovéPole 38"/>
          <p:cNvSpPr txBox="1"/>
          <p:nvPr/>
        </p:nvSpPr>
        <p:spPr>
          <a:xfrm>
            <a:off x="864000" y="2789828"/>
            <a:ext cx="4227206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Font typeface="Wingdings" panose="05000000000000000000" pitchFamily="2" charset="2"/>
              <a:buChar char="Ø"/>
            </a:pPr>
            <a:r>
              <a:rPr lang="en-GB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Size of coupon payments</a:t>
            </a:r>
          </a:p>
        </p:txBody>
      </p:sp>
      <p:graphicFrame>
        <p:nvGraphicFramePr>
          <p:cNvPr id="40" name="Tabulka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6224371"/>
              </p:ext>
            </p:extLst>
          </p:nvPr>
        </p:nvGraphicFramePr>
        <p:xfrm>
          <a:off x="1523975" y="3620227"/>
          <a:ext cx="3048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/>
                        <a:t>2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. . .</a:t>
                      </a:r>
                    </a:p>
                  </a:txBody>
                  <a:tcPr marL="0" marR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T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41" name="Přímá spojnice se šipkou 40"/>
          <p:cNvCxnSpPr/>
          <p:nvPr/>
        </p:nvCxnSpPr>
        <p:spPr>
          <a:xfrm flipV="1">
            <a:off x="4561367" y="3242928"/>
            <a:ext cx="0" cy="396000"/>
          </a:xfrm>
          <a:prstGeom prst="straightConnector1">
            <a:avLst/>
          </a:prstGeom>
          <a:ln w="25400">
            <a:prstDash val="sysDash"/>
            <a:headEnd type="none"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Přímá spojnice se šipkou 41"/>
          <p:cNvCxnSpPr/>
          <p:nvPr/>
        </p:nvCxnSpPr>
        <p:spPr>
          <a:xfrm flipV="1">
            <a:off x="2750534" y="3368640"/>
            <a:ext cx="0" cy="252000"/>
          </a:xfrm>
          <a:prstGeom prst="straightConnector1">
            <a:avLst/>
          </a:prstGeom>
          <a:ln w="25400">
            <a:prstDash val="sysDash"/>
            <a:headEnd type="none"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ovéPole 42"/>
              <p:cNvSpPr txBox="1"/>
              <p:nvPr/>
            </p:nvSpPr>
            <p:spPr>
              <a:xfrm>
                <a:off x="4311866" y="3281840"/>
                <a:ext cx="33214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1" i="0" smtClean="0">
                          <a:latin typeface="Cambria Math"/>
                          <a:ea typeface="Cambria Math" panose="02040503050406030204" pitchFamily="18" charset="0"/>
                        </a:rPr>
                        <m:t>?</m:t>
                      </m:r>
                    </m:oMath>
                  </m:oMathPara>
                </a14:m>
                <a:endParaRPr lang="cs-CZ" b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43" name="TextovéPole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11866" y="3281840"/>
                <a:ext cx="332142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4" name="TextovéPole 43"/>
          <p:cNvSpPr txBox="1"/>
          <p:nvPr/>
        </p:nvSpPr>
        <p:spPr>
          <a:xfrm>
            <a:off x="1475656" y="4030430"/>
            <a:ext cx="6984776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variable-coupon bond  (inflation-linked bond, floating-rate bond)</a:t>
            </a:r>
          </a:p>
        </p:txBody>
      </p:sp>
      <p:sp>
        <p:nvSpPr>
          <p:cNvPr id="45" name="TextovéPole 44"/>
          <p:cNvSpPr txBox="1"/>
          <p:nvPr/>
        </p:nvSpPr>
        <p:spPr>
          <a:xfrm>
            <a:off x="864000" y="4544132"/>
            <a:ext cx="3227304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Font typeface="Wingdings" panose="05000000000000000000" pitchFamily="2" charset="2"/>
              <a:buChar char="Ø"/>
            </a:pPr>
            <a:r>
              <a:rPr lang="en-GB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Redemption date</a:t>
            </a:r>
          </a:p>
        </p:txBody>
      </p:sp>
      <p:graphicFrame>
        <p:nvGraphicFramePr>
          <p:cNvPr id="46" name="Tabulka 4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0747228"/>
              </p:ext>
            </p:extLst>
          </p:nvPr>
        </p:nvGraphicFramePr>
        <p:xfrm>
          <a:off x="1515765" y="5362249"/>
          <a:ext cx="2552179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04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04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3130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2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. . .  </a:t>
                      </a:r>
                    </a:p>
                  </a:txBody>
                  <a:tcPr marL="0" marR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7" name="TextovéPole 46"/>
          <p:cNvSpPr txBox="1"/>
          <p:nvPr/>
        </p:nvSpPr>
        <p:spPr>
          <a:xfrm>
            <a:off x="1547664" y="5766163"/>
            <a:ext cx="3003070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perpetual bond</a:t>
            </a:r>
            <a:r>
              <a:rPr lang="cs-CZ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, </a:t>
            </a:r>
            <a:r>
              <a:rPr lang="cs-CZ" sz="16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consol</a:t>
            </a:r>
            <a:endParaRPr lang="en-GB" sz="16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graphicFrame>
        <p:nvGraphicFramePr>
          <p:cNvPr id="49" name="Tabulka 4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5451222"/>
              </p:ext>
            </p:extLst>
          </p:nvPr>
        </p:nvGraphicFramePr>
        <p:xfrm>
          <a:off x="5124400" y="5382908"/>
          <a:ext cx="3048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2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. . .   </a:t>
                      </a:r>
                    </a:p>
                  </a:txBody>
                  <a:tcPr marL="0" marR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T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50" name="Přímá spojnice se šipkou 49"/>
          <p:cNvCxnSpPr/>
          <p:nvPr/>
        </p:nvCxnSpPr>
        <p:spPr>
          <a:xfrm flipV="1">
            <a:off x="2026632" y="5001602"/>
            <a:ext cx="0" cy="360000"/>
          </a:xfrm>
          <a:prstGeom prst="straightConnector1">
            <a:avLst/>
          </a:prstGeom>
          <a:ln w="25400">
            <a:headEnd type="none"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Přímá spojnice se šipkou 50"/>
          <p:cNvCxnSpPr/>
          <p:nvPr/>
        </p:nvCxnSpPr>
        <p:spPr>
          <a:xfrm flipV="1">
            <a:off x="2542720" y="5001642"/>
            <a:ext cx="0" cy="360000"/>
          </a:xfrm>
          <a:prstGeom prst="straightConnector1">
            <a:avLst/>
          </a:prstGeom>
          <a:ln w="25400">
            <a:headEnd type="none"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ovéPole 51"/>
          <p:cNvSpPr txBox="1"/>
          <p:nvPr/>
        </p:nvSpPr>
        <p:spPr>
          <a:xfrm>
            <a:off x="5142276" y="5790967"/>
            <a:ext cx="3102131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callable bond</a:t>
            </a:r>
          </a:p>
        </p:txBody>
      </p:sp>
      <p:cxnSp>
        <p:nvCxnSpPr>
          <p:cNvPr id="53" name="Přímá spojnice se šipkou 52"/>
          <p:cNvCxnSpPr/>
          <p:nvPr/>
        </p:nvCxnSpPr>
        <p:spPr>
          <a:xfrm flipH="1" flipV="1">
            <a:off x="8156814" y="4602394"/>
            <a:ext cx="3538" cy="791149"/>
          </a:xfrm>
          <a:prstGeom prst="straightConnector1">
            <a:avLst/>
          </a:prstGeom>
          <a:ln w="25400">
            <a:headEnd type="none"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ovéPole 55"/>
          <p:cNvSpPr txBox="1"/>
          <p:nvPr/>
        </p:nvSpPr>
        <p:spPr>
          <a:xfrm>
            <a:off x="864000" y="942588"/>
            <a:ext cx="4680520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Font typeface="Wingdings" panose="05000000000000000000" pitchFamily="2" charset="2"/>
              <a:buChar char="Ø"/>
            </a:pPr>
            <a:r>
              <a:rPr lang="en-GB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Frequency of coupon payments</a:t>
            </a:r>
          </a:p>
        </p:txBody>
      </p:sp>
      <p:graphicFrame>
        <p:nvGraphicFramePr>
          <p:cNvPr id="57" name="Tabulka 5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9449922"/>
              </p:ext>
            </p:extLst>
          </p:nvPr>
        </p:nvGraphicFramePr>
        <p:xfrm>
          <a:off x="1520610" y="1783449"/>
          <a:ext cx="305139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02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02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05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1027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2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/>
                        <a:t>. . .</a:t>
                      </a:r>
                    </a:p>
                  </a:txBody>
                  <a:tcPr marL="0" marR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T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65" name="TextovéPole 64"/>
              <p:cNvSpPr txBox="1"/>
              <p:nvPr/>
            </p:nvSpPr>
            <p:spPr>
              <a:xfrm>
                <a:off x="2502920" y="3284263"/>
                <a:ext cx="27497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1" i="0" smtClean="0">
                          <a:latin typeface="Cambria Math"/>
                          <a:ea typeface="Cambria Math" panose="02040503050406030204" pitchFamily="18" charset="0"/>
                        </a:rPr>
                        <m:t>?</m:t>
                      </m:r>
                    </m:oMath>
                  </m:oMathPara>
                </a14:m>
                <a:endParaRPr lang="cs-CZ" b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65" name="TextovéPole 6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02920" y="3284263"/>
                <a:ext cx="274976" cy="369332"/>
              </a:xfrm>
              <a:prstGeom prst="rect">
                <a:avLst/>
              </a:prstGeom>
              <a:blipFill>
                <a:blip r:embed="rId8"/>
                <a:stretch>
                  <a:fillRect l="-666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Popisek se šipkou doprava 5"/>
          <p:cNvSpPr/>
          <p:nvPr/>
        </p:nvSpPr>
        <p:spPr>
          <a:xfrm>
            <a:off x="7247780" y="5382868"/>
            <a:ext cx="90000" cy="363600"/>
          </a:xfrm>
          <a:prstGeom prst="rightArrowCallou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Pětiúhelník 10"/>
              <p:cNvSpPr/>
              <p:nvPr/>
            </p:nvSpPr>
            <p:spPr>
              <a:xfrm>
                <a:off x="4110433" y="5356176"/>
                <a:ext cx="446088" cy="378000"/>
              </a:xfrm>
              <a:prstGeom prst="homePlat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right"/>
                    </m:oMathParaPr>
                    <m:oMath xmlns:m="http://schemas.openxmlformats.org/officeDocument/2006/math">
                      <m:r>
                        <a:rPr lang="cs-CZ" i="1">
                          <a:latin typeface="Cambria Math"/>
                          <a:ea typeface="Cambria Math"/>
                        </a:rPr>
                        <m:t>∞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11" name="Pětiúhelník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0433" y="5356176"/>
                <a:ext cx="446088" cy="378000"/>
              </a:xfrm>
              <a:prstGeom prst="homePlate">
                <a:avLst/>
              </a:prstGeom>
              <a:blipFill>
                <a:blip r:embed="rId9"/>
                <a:stretch>
                  <a:fillRect/>
                </a:stretch>
              </a:blipFill>
              <a:ln w="127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8" name="Přímá spojnice se šipkou 47"/>
          <p:cNvCxnSpPr/>
          <p:nvPr/>
        </p:nvCxnSpPr>
        <p:spPr>
          <a:xfrm flipV="1">
            <a:off x="4089210" y="4994547"/>
            <a:ext cx="0" cy="360000"/>
          </a:xfrm>
          <a:prstGeom prst="straightConnector1">
            <a:avLst/>
          </a:prstGeom>
          <a:ln w="25400">
            <a:headEnd type="none"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5" name="TextovéPole 74">
                <a:extLst>
                  <a:ext uri="{FF2B5EF4-FFF2-40B4-BE49-F238E27FC236}">
                    <a16:creationId xmlns:a16="http://schemas.microsoft.com/office/drawing/2014/main" id="{E478F04E-B908-4B3F-A9CA-B8F08E7AF7D5}"/>
                  </a:ext>
                </a:extLst>
              </p:cNvPr>
              <p:cNvSpPr txBox="1"/>
              <p:nvPr/>
            </p:nvSpPr>
            <p:spPr>
              <a:xfrm>
                <a:off x="3729706" y="3283200"/>
                <a:ext cx="33214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1" i="0" smtClean="0">
                          <a:latin typeface="Cambria Math"/>
                          <a:ea typeface="Cambria Math" panose="02040503050406030204" pitchFamily="18" charset="0"/>
                        </a:rPr>
                        <m:t>?</m:t>
                      </m:r>
                    </m:oMath>
                  </m:oMathPara>
                </a14:m>
                <a:endParaRPr lang="cs-CZ" b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75" name="TextovéPole 74">
                <a:extLst>
                  <a:ext uri="{FF2B5EF4-FFF2-40B4-BE49-F238E27FC236}">
                    <a16:creationId xmlns:a16="http://schemas.microsoft.com/office/drawing/2014/main" id="{E478F04E-B908-4B3F-A9CA-B8F08E7AF7D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29706" y="3283200"/>
                <a:ext cx="332142" cy="36933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466885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180000" y="6336000"/>
            <a:ext cx="3312000" cy="360000"/>
          </a:xfrm>
        </p:spPr>
        <p:txBody>
          <a:bodyPr/>
          <a:lstStyle/>
          <a:p>
            <a:r>
              <a:rPr lang="en-GB" dirty="0"/>
              <a:t>Essentials of bond pricing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>
          <a:xfrm>
            <a:off x="7164000" y="6336000"/>
            <a:ext cx="1800000" cy="360000"/>
          </a:xfrm>
        </p:spPr>
        <p:txBody>
          <a:bodyPr/>
          <a:lstStyle/>
          <a:p>
            <a:pPr algn="r"/>
            <a:r>
              <a:rPr lang="cs-CZ" dirty="0"/>
              <a:t>4</a:t>
            </a:r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44000" y="144000"/>
            <a:ext cx="5860404" cy="648072"/>
          </a:xfrm>
        </p:spPr>
        <p:txBody>
          <a:bodyPr/>
          <a:lstStyle/>
          <a:p>
            <a:r>
              <a:rPr lang="en-GB" dirty="0"/>
              <a:t>Diversities in bond contracts (</a:t>
            </a:r>
            <a:r>
              <a:rPr lang="cs-CZ" dirty="0"/>
              <a:t>2</a:t>
            </a:r>
            <a:r>
              <a:rPr lang="en-GB" dirty="0"/>
              <a:t>)</a:t>
            </a:r>
          </a:p>
        </p:txBody>
      </p:sp>
      <p:sp>
        <p:nvSpPr>
          <p:cNvPr id="39" name="TextovéPole 38"/>
          <p:cNvSpPr txBox="1"/>
          <p:nvPr/>
        </p:nvSpPr>
        <p:spPr>
          <a:xfrm>
            <a:off x="864000" y="2416348"/>
            <a:ext cx="3585662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Font typeface="Wingdings" panose="05000000000000000000" pitchFamily="2" charset="2"/>
              <a:buChar char="Ø"/>
            </a:pPr>
            <a:r>
              <a:rPr lang="en-GB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Credit risk of the bond</a:t>
            </a:r>
          </a:p>
        </p:txBody>
      </p:sp>
      <p:sp>
        <p:nvSpPr>
          <p:cNvPr id="45" name="TextovéPole 44"/>
          <p:cNvSpPr txBox="1"/>
          <p:nvPr/>
        </p:nvSpPr>
        <p:spPr>
          <a:xfrm>
            <a:off x="864000" y="3900569"/>
            <a:ext cx="5315536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Font typeface="Wingdings" panose="05000000000000000000" pitchFamily="2" charset="2"/>
              <a:buChar char="Ø"/>
            </a:pPr>
            <a:r>
              <a:rPr lang="en-GB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Currency denomination of the bond</a:t>
            </a:r>
          </a:p>
        </p:txBody>
      </p:sp>
      <p:sp>
        <p:nvSpPr>
          <p:cNvPr id="56" name="TextovéPole 55"/>
          <p:cNvSpPr txBox="1"/>
          <p:nvPr/>
        </p:nvSpPr>
        <p:spPr>
          <a:xfrm>
            <a:off x="864000" y="951055"/>
            <a:ext cx="3213307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Font typeface="Wingdings" panose="05000000000000000000" pitchFamily="2" charset="2"/>
              <a:buChar char="Ø"/>
            </a:pPr>
            <a:r>
              <a:rPr lang="en-GB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Issuer of the bond</a:t>
            </a:r>
          </a:p>
        </p:txBody>
      </p:sp>
      <p:sp>
        <p:nvSpPr>
          <p:cNvPr id="49" name="TextovéPole 35"/>
          <p:cNvSpPr txBox="1"/>
          <p:nvPr/>
        </p:nvSpPr>
        <p:spPr>
          <a:xfrm>
            <a:off x="1547664" y="1309244"/>
            <a:ext cx="6423439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government bond  (Treasuries, gilts)</a:t>
            </a:r>
          </a:p>
          <a:p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municipal bond</a:t>
            </a:r>
          </a:p>
          <a:p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corporate bond (senior vs. junior,  secured vs. unsecured)</a:t>
            </a:r>
          </a:p>
        </p:txBody>
      </p:sp>
      <p:sp>
        <p:nvSpPr>
          <p:cNvPr id="61" name="TextovéPole 35"/>
          <p:cNvSpPr txBox="1"/>
          <p:nvPr/>
        </p:nvSpPr>
        <p:spPr>
          <a:xfrm>
            <a:off x="1548000" y="2795090"/>
            <a:ext cx="5544616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investment-grade bond (i.e. AAA, AA, A, BBB)</a:t>
            </a:r>
          </a:p>
          <a:p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speculative-grade bond (i.e. BB, B, CCC)</a:t>
            </a:r>
          </a:p>
          <a:p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junk (high-yielding) bond</a:t>
            </a:r>
          </a:p>
        </p:txBody>
      </p:sp>
      <p:sp>
        <p:nvSpPr>
          <p:cNvPr id="14" name="TextovéPole 35"/>
          <p:cNvSpPr txBox="1"/>
          <p:nvPr/>
        </p:nvSpPr>
        <p:spPr>
          <a:xfrm>
            <a:off x="1548000" y="4293968"/>
            <a:ext cx="6696744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domestic bond (issued by resident in resident currency)</a:t>
            </a:r>
          </a:p>
        </p:txBody>
      </p:sp>
      <p:sp>
        <p:nvSpPr>
          <p:cNvPr id="16" name="TextovéPole 35"/>
          <p:cNvSpPr txBox="1"/>
          <p:nvPr/>
        </p:nvSpPr>
        <p:spPr>
          <a:xfrm>
            <a:off x="1548000" y="4614862"/>
            <a:ext cx="6696744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foreign bond (issued by non-resident in resident currency)</a:t>
            </a:r>
          </a:p>
        </p:txBody>
      </p:sp>
      <p:sp>
        <p:nvSpPr>
          <p:cNvPr id="17" name="TextovéPole 35"/>
          <p:cNvSpPr txBox="1"/>
          <p:nvPr/>
        </p:nvSpPr>
        <p:spPr>
          <a:xfrm>
            <a:off x="1548000" y="5399836"/>
            <a:ext cx="6696744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eurobond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 (issued in non-resident currency)</a:t>
            </a:r>
          </a:p>
        </p:txBody>
      </p:sp>
      <p:sp>
        <p:nvSpPr>
          <p:cNvPr id="26" name="TextovéPole 35">
            <a:extLst>
              <a:ext uri="{FF2B5EF4-FFF2-40B4-BE49-F238E27FC236}">
                <a16:creationId xmlns:a16="http://schemas.microsoft.com/office/drawing/2014/main" id="{3E6A1567-C9B6-47C7-8B0C-7E7CEE6FC588}"/>
              </a:ext>
            </a:extLst>
          </p:cNvPr>
          <p:cNvSpPr txBox="1"/>
          <p:nvPr/>
        </p:nvSpPr>
        <p:spPr>
          <a:xfrm>
            <a:off x="1692000" y="4869160"/>
            <a:ext cx="6346048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24000"/>
            <a:r>
              <a:rPr lang="en-GB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Samurai (Japan), Yankee (USA), Bulldog (UK), Matador (Spain), Kiwi (New Zealand), Alpine (Switzerland)</a:t>
            </a:r>
            <a:r>
              <a:rPr lang="cs-CZ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, Panda (</a:t>
            </a:r>
            <a:r>
              <a:rPr lang="cs-CZ" sz="16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China</a:t>
            </a:r>
            <a:r>
              <a:rPr lang="cs-CZ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)</a:t>
            </a:r>
            <a:r>
              <a:rPr lang="en-GB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70344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180000" y="6336000"/>
            <a:ext cx="3312000" cy="360000"/>
          </a:xfrm>
        </p:spPr>
        <p:txBody>
          <a:bodyPr/>
          <a:lstStyle/>
          <a:p>
            <a:r>
              <a:rPr lang="en-GB" dirty="0"/>
              <a:t>Essentials of bond pricing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>
          <a:xfrm>
            <a:off x="7164000" y="6336000"/>
            <a:ext cx="1800000" cy="360000"/>
          </a:xfrm>
        </p:spPr>
        <p:txBody>
          <a:bodyPr/>
          <a:lstStyle/>
          <a:p>
            <a:pPr algn="r"/>
            <a:r>
              <a:rPr lang="cs-CZ" dirty="0"/>
              <a:t>5</a:t>
            </a:r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44000" y="144000"/>
            <a:ext cx="5860404" cy="648072"/>
          </a:xfrm>
        </p:spPr>
        <p:txBody>
          <a:bodyPr/>
          <a:lstStyle/>
          <a:p>
            <a:r>
              <a:rPr lang="en-GB" dirty="0"/>
              <a:t>Underlying principles of pricing</a:t>
            </a:r>
          </a:p>
        </p:txBody>
      </p:sp>
      <p:sp>
        <p:nvSpPr>
          <p:cNvPr id="45" name="TextovéPole 44"/>
          <p:cNvSpPr txBox="1"/>
          <p:nvPr/>
        </p:nvSpPr>
        <p:spPr>
          <a:xfrm>
            <a:off x="864000" y="3502169"/>
            <a:ext cx="4549736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Font typeface="Wingdings" panose="05000000000000000000" pitchFamily="2" charset="2"/>
              <a:buChar char="Ø"/>
            </a:pPr>
            <a:r>
              <a:rPr lang="en-GB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Fair pricing of financial contracts</a:t>
            </a:r>
          </a:p>
        </p:txBody>
      </p:sp>
      <p:sp>
        <p:nvSpPr>
          <p:cNvPr id="56" name="TextovéPole 55"/>
          <p:cNvSpPr txBox="1"/>
          <p:nvPr/>
        </p:nvSpPr>
        <p:spPr>
          <a:xfrm>
            <a:off x="864000" y="939554"/>
            <a:ext cx="4400120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Font typeface="Wingdings" panose="05000000000000000000" pitchFamily="2" charset="2"/>
              <a:buChar char="Ø"/>
            </a:pPr>
            <a:r>
              <a:rPr lang="en-GB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Time and risk value of money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ovéPole 11"/>
              <p:cNvSpPr txBox="1"/>
              <p:nvPr/>
            </p:nvSpPr>
            <p:spPr>
              <a:xfrm>
                <a:off x="4499992" y="3064120"/>
                <a:ext cx="2808312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marL="1073150" lvl="1" indent="-1073150" algn="just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𝐹𝑉</m:t>
                          </m:r>
                        </m:e>
                        <m:sub>
                          <m:r>
                            <a:rPr lang="en-GB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d>
                        <m:dPr>
                          <m:ctrlP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GB" b="0" i="1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  <m:t>𝐶𝐹</m:t>
                              </m:r>
                            </m:e>
                            <m:sub>
                              <m:r>
                                <a:rPr lang="en-GB" b="0" i="1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e>
                      </m:d>
                      <m:r>
                        <a:rPr lang="en-GB" b="0" i="1" smtClean="0">
                          <a:latin typeface="Cambria Math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𝐶𝐹</m:t>
                          </m:r>
                        </m:e>
                        <m:sub>
                          <m:r>
                            <a:rPr lang="en-GB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GB" b="0" i="1" smtClean="0">
                          <a:latin typeface="Cambria Math"/>
                          <a:ea typeface="Cambria Math"/>
                        </a:rPr>
                        <m:t>×</m:t>
                      </m:r>
                      <m:sSup>
                        <m:sSupPr>
                          <m:ctrlPr>
                            <a:rPr lang="en-GB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dPr>
                            <m:e>
                              <m:r>
                                <a:rPr lang="en-GB" b="0" i="1" smtClean="0">
                                  <a:latin typeface="Cambria Math"/>
                                  <a:ea typeface="Cambria Math"/>
                                </a:rPr>
                                <m:t>1+</m:t>
                              </m:r>
                              <m:r>
                                <a:rPr lang="en-GB" b="0" i="1" smtClean="0">
                                  <a:latin typeface="Cambria Math"/>
                                  <a:ea typeface="Cambria Math"/>
                                </a:rPr>
                                <m:t>𝑟</m:t>
                              </m:r>
                            </m:e>
                          </m:d>
                        </m:e>
                        <m:sup>
                          <m:r>
                            <a:rPr lang="en-GB" b="0" i="1" smtClean="0">
                              <a:latin typeface="Cambria Math"/>
                              <a:ea typeface="Cambria Math"/>
                            </a:rPr>
                            <m:t>𝑡</m:t>
                          </m:r>
                        </m:sup>
                      </m:sSup>
                    </m:oMath>
                  </m:oMathPara>
                </a14:m>
                <a:endParaRPr lang="en-GB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TextovéPole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9992" y="3064120"/>
                <a:ext cx="2808312" cy="369332"/>
              </a:xfrm>
              <a:prstGeom prst="rect">
                <a:avLst/>
              </a:prstGeom>
              <a:blipFill>
                <a:blip r:embed="rId13"/>
                <a:stretch>
                  <a:fillRect b="-1667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ovéPole 12"/>
              <p:cNvSpPr txBox="1"/>
              <p:nvPr/>
            </p:nvSpPr>
            <p:spPr>
              <a:xfrm>
                <a:off x="1907704" y="2911104"/>
                <a:ext cx="2160240" cy="66191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marL="1073150" lvl="1" indent="-1073150" algn="just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 panose="02040503050406030204" pitchFamily="18" charset="0"/>
                          <a:ea typeface="Cambria Math"/>
                        </a:rPr>
                        <m:t>𝑃𝑉</m:t>
                      </m:r>
                      <m:d>
                        <m:dPr>
                          <m:ctrlP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GB" b="0" i="1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  <m:t>𝐶𝐹</m:t>
                              </m:r>
                            </m:e>
                            <m:sub>
                              <m:r>
                                <a:rPr lang="en-GB" b="0" i="1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</m:sub>
                          </m:sSub>
                        </m:e>
                      </m:d>
                      <m:r>
                        <a:rPr lang="en-GB" b="0" i="1" smtClean="0">
                          <a:latin typeface="Cambria Math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GB" b="0" i="1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  <m:t>𝐶𝐹</m:t>
                              </m:r>
                            </m:e>
                            <m:sub>
                              <m:r>
                                <a:rPr lang="en-GB" b="0" i="1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</m:sub>
                          </m:sSub>
                        </m:num>
                        <m:den>
                          <m:sSup>
                            <m:sSup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b="0" i="1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  <m:t>(1+</m:t>
                              </m:r>
                              <m:r>
                                <a:rPr lang="cs-CZ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𝑟</m:t>
                              </m:r>
                              <m:r>
                                <a:rPr lang="en-GB" b="0" i="1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GB" b="0" i="1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GB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3" name="TextovéPole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7704" y="2911104"/>
                <a:ext cx="2160240" cy="661912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ovéPole 13"/>
          <p:cNvSpPr txBox="1"/>
          <p:nvPr/>
        </p:nvSpPr>
        <p:spPr>
          <a:xfrm>
            <a:off x="1188000" y="1275451"/>
            <a:ext cx="7560464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lvl="2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A given nominal amount of money obtained at different times has different values (the longer the time until the monetary amount is obtained,  the lower its present value)</a:t>
            </a:r>
          </a:p>
        </p:txBody>
      </p:sp>
      <p:sp>
        <p:nvSpPr>
          <p:cNvPr id="15" name="TextovéPole 14"/>
          <p:cNvSpPr txBox="1"/>
          <p:nvPr/>
        </p:nvSpPr>
        <p:spPr>
          <a:xfrm>
            <a:off x="1188000" y="2098172"/>
            <a:ext cx="7691360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lvl="2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Time comparability is achieved by operations of </a:t>
            </a:r>
            <a:r>
              <a:rPr lang="en-GB" dirty="0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discounting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 (against the direction of the passage of time) and </a:t>
            </a:r>
            <a:r>
              <a:rPr lang="en-GB" dirty="0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augmenting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 (in the direction of the passage of time)</a:t>
            </a:r>
          </a:p>
        </p:txBody>
      </p:sp>
      <p:sp>
        <p:nvSpPr>
          <p:cNvPr id="16" name="TextovéPole 15"/>
          <p:cNvSpPr txBox="1"/>
          <p:nvPr/>
        </p:nvSpPr>
        <p:spPr>
          <a:xfrm>
            <a:off x="1188000" y="4942152"/>
            <a:ext cx="7452000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spcBef>
                <a:spcPts val="1200"/>
              </a:spcBef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Otherwise one party of the contract (issuer, seller) would be favoured over the other or would be at a disadvantage vis-a-vis the other party of the contract (holder, buyer)</a:t>
            </a:r>
          </a:p>
        </p:txBody>
      </p:sp>
      <p:sp>
        <p:nvSpPr>
          <p:cNvPr id="17" name="TextovéPole 16"/>
          <p:cNvSpPr txBox="1"/>
          <p:nvPr/>
        </p:nvSpPr>
        <p:spPr>
          <a:xfrm>
            <a:off x="1188000" y="3905322"/>
            <a:ext cx="7704000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Present value of the stream of cash flows associated with given financial instrument must equal zero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ovéPole 17"/>
              <p:cNvSpPr txBox="1"/>
              <p:nvPr/>
            </p:nvSpPr>
            <p:spPr>
              <a:xfrm>
                <a:off x="2051720" y="4571836"/>
                <a:ext cx="2736304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just">
                  <a:buClr>
                    <a:srgbClr val="7030A0"/>
                  </a:buClr>
                  <a:buSzPct val="80000"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𝑃𝑉</m:t>
                      </m:r>
                      <m:d>
                        <m:dPr>
                          <m:ctrlPr>
                            <a:rPr lang="cs-CZ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cs-CZ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𝐶𝐹</m:t>
                              </m:r>
                            </m:e>
                            <m:sub>
                              <m:r>
                                <a:rPr lang="cs-CZ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cs-CZ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 </m:t>
                          </m:r>
                          <m:sSub>
                            <m:sSubPr>
                              <m:ctrlPr>
                                <a:rPr lang="cs-CZ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𝐶𝐹</m:t>
                              </m:r>
                            </m:e>
                            <m:sub>
                              <m:r>
                                <a:rPr lang="cs-CZ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cs-CZ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 …, </m:t>
                          </m:r>
                          <m:sSub>
                            <m:sSubPr>
                              <m:ctrlPr>
                                <a:rPr lang="cs-CZ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𝐶𝐹</m:t>
                              </m:r>
                            </m:e>
                            <m:sub>
                              <m:r>
                                <a:rPr lang="cs-CZ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</m:e>
                      </m:d>
                      <m:r>
                        <a:rPr lang="cs-CZ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GB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8" name="TextovéPole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1720" y="4571836"/>
                <a:ext cx="2736304" cy="369332"/>
              </a:xfrm>
              <a:prstGeom prst="rect">
                <a:avLst/>
              </a:prstGeom>
              <a:blipFill rotWithShape="0">
                <a:blip r:embed="rId15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006202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180000" y="6336000"/>
            <a:ext cx="3312000" cy="360000"/>
          </a:xfrm>
        </p:spPr>
        <p:txBody>
          <a:bodyPr/>
          <a:lstStyle/>
          <a:p>
            <a:r>
              <a:rPr lang="en-GB" dirty="0"/>
              <a:t>Essentials of bond pricing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>
          <a:xfrm>
            <a:off x="7164000" y="6336000"/>
            <a:ext cx="1800000" cy="360000"/>
          </a:xfrm>
        </p:spPr>
        <p:txBody>
          <a:bodyPr/>
          <a:lstStyle/>
          <a:p>
            <a:pPr algn="r"/>
            <a:r>
              <a:rPr lang="cs-CZ" dirty="0"/>
              <a:t>6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864000" y="948447"/>
            <a:ext cx="5863432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Font typeface="Wingdings" panose="05000000000000000000" pitchFamily="2" charset="2"/>
              <a:buChar char="Ø"/>
            </a:pPr>
            <a:r>
              <a:rPr lang="en-GB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Annual discounting of annual coupons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ovéPole 18"/>
              <p:cNvSpPr txBox="1"/>
              <p:nvPr/>
            </p:nvSpPr>
            <p:spPr>
              <a:xfrm>
                <a:off x="1332000" y="1319883"/>
                <a:ext cx="5760640" cy="65011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</m:t>
                      </m:r>
                      <m:r>
                        <a:rPr lang="cs-CZ" b="0" i="1" smtClean="0">
                          <a:latin typeface="Cambria Math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𝑐𝑀</m:t>
                          </m:r>
                        </m:num>
                        <m:den>
                          <m:d>
                            <m:dPr>
                              <m:ctrlPr>
                                <a:rPr lang="cs-CZ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cs-CZ" b="0" i="1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  <m:t>1+</m:t>
                              </m:r>
                              <m:r>
                                <a:rPr lang="cs-CZ" b="0" i="1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  <m:t>𝑟</m:t>
                              </m:r>
                            </m:e>
                          </m:d>
                        </m:den>
                      </m:f>
                      <m:r>
                        <a:rPr lang="cs-CZ" b="0" i="1" smtClean="0">
                          <a:latin typeface="Cambria Math"/>
                          <a:ea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cs-CZ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𝑐𝑀</m:t>
                          </m:r>
                        </m:num>
                        <m:den>
                          <m:sSup>
                            <m:sSupPr>
                              <m:ctrlPr>
                                <a:rPr lang="cs-CZ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cs-CZ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cs-CZ" b="0" i="1" smtClean="0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  <m:t>1+</m:t>
                                  </m:r>
                                  <m:r>
                                    <a:rPr lang="cs-CZ" b="0" i="1" smtClean="0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  <m:t>𝑟</m:t>
                                  </m:r>
                                </m:e>
                              </m:d>
                            </m:e>
                            <m:sup>
                              <m:r>
                                <a:rPr lang="cs-CZ" b="0" i="1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cs-CZ" b="0" i="1" smtClean="0">
                          <a:latin typeface="Cambria Math"/>
                          <a:ea typeface="Cambria Math" panose="02040503050406030204" pitchFamily="18" charset="0"/>
                        </a:rPr>
                        <m:t>+ …+</m:t>
                      </m:r>
                      <m:f>
                        <m:fPr>
                          <m:ctrlPr>
                            <a:rPr lang="cs-CZ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𝑐𝑀</m:t>
                          </m:r>
                          <m:r>
                            <a:rPr lang="cs-CZ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cs-CZ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𝑀</m:t>
                          </m:r>
                        </m:num>
                        <m:den>
                          <m:sSup>
                            <m:sSupPr>
                              <m:ctrlPr>
                                <a:rPr lang="cs-CZ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cs-CZ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cs-CZ" b="0" i="1" smtClean="0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  <m:t>1+</m:t>
                                  </m:r>
                                  <m:r>
                                    <a:rPr lang="cs-CZ" b="0" i="1" smtClean="0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  <m:t>𝑟</m:t>
                                  </m:r>
                                </m:e>
                              </m:d>
                            </m:e>
                            <m:sup>
                              <m:r>
                                <a:rPr lang="cs-CZ" b="0" i="1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  <m:t>𝑇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GB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9" name="TextovéPole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2000" y="1319883"/>
                <a:ext cx="5760640" cy="650114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TextovéPole 19"/>
          <p:cNvSpPr txBox="1"/>
          <p:nvPr/>
        </p:nvSpPr>
        <p:spPr>
          <a:xfrm>
            <a:off x="864000" y="2060998"/>
            <a:ext cx="7274717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Font typeface="Wingdings" panose="05000000000000000000" pitchFamily="2" charset="2"/>
              <a:buChar char="Ø"/>
            </a:pPr>
            <a:r>
              <a:rPr lang="en-GB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Semi-annual discounting of semi-annual coupons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ovéPole 20"/>
              <p:cNvSpPr txBox="1"/>
              <p:nvPr/>
            </p:nvSpPr>
            <p:spPr>
              <a:xfrm>
                <a:off x="1332000" y="2462844"/>
                <a:ext cx="7121458" cy="83330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</m:t>
                      </m:r>
                      <m:r>
                        <a:rPr lang="cs-CZ" b="0" i="1" smtClean="0">
                          <a:latin typeface="Cambria Math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box>
                            <m:boxPr>
                              <m:ctrlPr>
                                <a:rPr lang="cs-CZ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f>
                                <m:fPr>
                                  <m:ctrlPr>
                                    <a:rPr lang="cs-CZ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cs-CZ" b="0" i="1" smtClean="0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cs-CZ" b="0" i="1" smtClean="0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box>
                          <m:r>
                            <a:rPr lang="cs-CZ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𝑐𝑀</m:t>
                          </m:r>
                        </m:num>
                        <m:den>
                          <m:d>
                            <m:dPr>
                              <m:ctrlPr>
                                <a:rPr lang="cs-CZ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cs-CZ" b="0" i="1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  <m:t>1+</m:t>
                              </m:r>
                              <m:box>
                                <m:boxPr>
                                  <m:ctrlPr>
                                    <a:rPr lang="cs-CZ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boxPr>
                                <m:e>
                                  <m:argPr>
                                    <m:argSz m:val="-1"/>
                                  </m:argPr>
                                  <m:f>
                                    <m:fPr>
                                      <m:ctrlPr>
                                        <a:rPr lang="cs-CZ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cs-CZ" b="0" i="1" smtClean="0">
                                          <a:latin typeface="Cambria Math"/>
                                          <a:ea typeface="Cambria Math" panose="02040503050406030204" pitchFamily="18" charset="0"/>
                                        </a:rPr>
                                        <m:t>1</m:t>
                                      </m:r>
                                    </m:num>
                                    <m:den>
                                      <m:r>
                                        <a:rPr lang="cs-CZ" b="0" i="1" smtClean="0">
                                          <a:latin typeface="Cambria Math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den>
                                  </m:f>
                                </m:e>
                              </m:box>
                              <m:r>
                                <a:rPr lang="cs-CZ" b="0" i="1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  <m:t>𝑟</m:t>
                              </m:r>
                            </m:e>
                          </m:d>
                        </m:den>
                      </m:f>
                      <m:r>
                        <a:rPr lang="cs-CZ" b="0" i="1" smtClean="0">
                          <a:latin typeface="Cambria Math"/>
                          <a:ea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cs-CZ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box>
                            <m:boxPr>
                              <m:ctrlPr>
                                <a:rPr lang="cs-CZ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f>
                                <m:fPr>
                                  <m:ctrlPr>
                                    <a:rPr lang="cs-CZ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cs-CZ" b="0" i="1" smtClean="0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cs-CZ" b="0" i="1" smtClean="0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box>
                          <m:r>
                            <a:rPr lang="cs-CZ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𝑐𝑀</m:t>
                          </m:r>
                        </m:num>
                        <m:den>
                          <m:sSup>
                            <m:sSupPr>
                              <m:ctrlPr>
                                <a:rPr lang="cs-CZ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cs-CZ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cs-CZ" b="0" i="1" smtClean="0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  <m:t>1+</m:t>
                                  </m:r>
                                  <m:box>
                                    <m:boxPr>
                                      <m:ctrlPr>
                                        <a:rPr lang="cs-CZ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boxPr>
                                    <m:e>
                                      <m:argPr>
                                        <m:argSz m:val="-1"/>
                                      </m:argPr>
                                      <m:f>
                                        <m:fPr>
                                          <m:ctrlPr>
                                            <a:rPr lang="cs-CZ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cs-CZ" b="0" i="1" smtClean="0">
                                              <a:latin typeface="Cambria Math"/>
                                              <a:ea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num>
                                        <m:den>
                                          <m:r>
                                            <a:rPr lang="cs-CZ" b="0" i="1" smtClean="0">
                                              <a:latin typeface="Cambria Math"/>
                                              <a:ea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den>
                                      </m:f>
                                    </m:e>
                                  </m:box>
                                  <m:r>
                                    <a:rPr lang="cs-CZ" b="0" i="1" smtClean="0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  <m:t>𝑟</m:t>
                                  </m:r>
                                </m:e>
                              </m:d>
                            </m:e>
                            <m:sup>
                              <m:r>
                                <a:rPr lang="cs-CZ" b="0" i="1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cs-CZ" b="0" i="1" smtClean="0">
                          <a:latin typeface="Cambria Math"/>
                          <a:ea typeface="Cambria Math" panose="02040503050406030204" pitchFamily="18" charset="0"/>
                        </a:rPr>
                        <m:t>+ …+</m:t>
                      </m:r>
                      <m:f>
                        <m:fPr>
                          <m:ctrlPr>
                            <a:rPr lang="cs-CZ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box>
                            <m:boxPr>
                              <m:ctrlPr>
                                <a:rPr lang="cs-CZ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f>
                                <m:fPr>
                                  <m:ctrlPr>
                                    <a:rPr lang="cs-CZ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cs-CZ" b="0" i="1" smtClean="0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cs-CZ" b="0" i="1" smtClean="0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box>
                          <m:r>
                            <a:rPr lang="cs-CZ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𝑐𝑀</m:t>
                          </m:r>
                        </m:num>
                        <m:den>
                          <m:sSup>
                            <m:sSupPr>
                              <m:ctrlPr>
                                <a:rPr lang="cs-CZ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cs-CZ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cs-CZ" b="0" i="1" smtClean="0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  <m:t>1+</m:t>
                                  </m:r>
                                  <m:box>
                                    <m:boxPr>
                                      <m:ctrlPr>
                                        <a:rPr lang="cs-CZ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boxPr>
                                    <m:e>
                                      <m:argPr>
                                        <m:argSz m:val="-1"/>
                                      </m:argPr>
                                      <m:f>
                                        <m:fPr>
                                          <m:ctrlPr>
                                            <a:rPr lang="cs-CZ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cs-CZ" b="0" i="1" smtClean="0">
                                              <a:latin typeface="Cambria Math"/>
                                              <a:ea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num>
                                        <m:den>
                                          <m:r>
                                            <a:rPr lang="cs-CZ" b="0" i="1" smtClean="0">
                                              <a:latin typeface="Cambria Math"/>
                                              <a:ea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den>
                                      </m:f>
                                    </m:e>
                                  </m:box>
                                  <m:r>
                                    <a:rPr lang="cs-CZ" b="0" i="1" smtClean="0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  <m:t>𝑟</m:t>
                                  </m:r>
                                </m:e>
                              </m:d>
                            </m:e>
                            <m:sup>
                              <m:r>
                                <a:rPr lang="cs-CZ" b="0" i="1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cs-CZ" b="0" i="1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  <m:t>𝑇</m:t>
                              </m:r>
                              <m:r>
                                <a:rPr lang="cs-CZ" b="0" i="1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  <m:t>−1</m:t>
                              </m:r>
                            </m:sup>
                          </m:sSup>
                        </m:den>
                      </m:f>
                      <m:r>
                        <a:rPr lang="cs-CZ" b="0" i="1" smtClean="0">
                          <a:latin typeface="Cambria Math"/>
                          <a:ea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cs-CZ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box>
                            <m:boxPr>
                              <m:ctrlPr>
                                <a:rPr lang="cs-CZ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f>
                                <m:fPr>
                                  <m:ctrlPr>
                                    <a:rPr lang="cs-CZ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cs-CZ" i="1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cs-CZ" i="1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box>
                          <m:r>
                            <a:rPr lang="cs-CZ" i="1">
                              <a:latin typeface="Cambria Math"/>
                              <a:ea typeface="Cambria Math" panose="02040503050406030204" pitchFamily="18" charset="0"/>
                            </a:rPr>
                            <m:t>𝑐𝑀</m:t>
                          </m:r>
                          <m:r>
                            <a:rPr lang="cs-CZ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cs-CZ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𝑀</m:t>
                          </m:r>
                        </m:num>
                        <m:den>
                          <m:sSup>
                            <m:sSupPr>
                              <m:ctrlPr>
                                <a:rPr lang="cs-CZ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cs-CZ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cs-CZ" i="1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  <m:t>1+</m:t>
                                  </m:r>
                                  <m:box>
                                    <m:boxPr>
                                      <m:ctrlPr>
                                        <a:rPr lang="cs-CZ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boxPr>
                                    <m:e>
                                      <m:argPr>
                                        <m:argSz m:val="-1"/>
                                      </m:argPr>
                                      <m:f>
                                        <m:fPr>
                                          <m:ctrlPr>
                                            <a:rPr lang="cs-CZ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cs-CZ" i="1">
                                              <a:latin typeface="Cambria Math"/>
                                              <a:ea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num>
                                        <m:den>
                                          <m:r>
                                            <a:rPr lang="cs-CZ" i="1">
                                              <a:latin typeface="Cambria Math"/>
                                              <a:ea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den>
                                      </m:f>
                                    </m:e>
                                  </m:box>
                                  <m:r>
                                    <a:rPr lang="cs-CZ" i="1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  <m:t>𝑟</m:t>
                                  </m:r>
                                </m:e>
                              </m:d>
                            </m:e>
                            <m:sup>
                              <m:r>
                                <a:rPr lang="cs-CZ" i="1">
                                  <a:latin typeface="Cambria Math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cs-CZ" i="1">
                                  <a:latin typeface="Cambria Math"/>
                                  <a:ea typeface="Cambria Math" panose="02040503050406030204" pitchFamily="18" charset="0"/>
                                </a:rPr>
                                <m:t>𝑇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GB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21" name="TextovéPole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2000" y="2462844"/>
                <a:ext cx="7121458" cy="833305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TextovéPole 21"/>
          <p:cNvSpPr txBox="1"/>
          <p:nvPr/>
        </p:nvSpPr>
        <p:spPr>
          <a:xfrm>
            <a:off x="864000" y="3362766"/>
            <a:ext cx="6655520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Font typeface="Wingdings" panose="05000000000000000000" pitchFamily="2" charset="2"/>
              <a:buChar char="Ø"/>
            </a:pPr>
            <a:r>
              <a:rPr lang="en-GB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Annual discounting of semi-annual coupons</a:t>
            </a:r>
          </a:p>
        </p:txBody>
      </p:sp>
      <p:sp>
        <p:nvSpPr>
          <p:cNvPr id="24" name="TextovéPole 23"/>
          <p:cNvSpPr txBox="1"/>
          <p:nvPr/>
        </p:nvSpPr>
        <p:spPr>
          <a:xfrm>
            <a:off x="864000" y="4582289"/>
            <a:ext cx="6634261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Font typeface="Wingdings" panose="05000000000000000000" pitchFamily="2" charset="2"/>
              <a:buChar char="Ø"/>
            </a:pPr>
            <a:r>
              <a:rPr lang="en-GB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Semi-annual discounting of annual coupons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ovéPole 24"/>
              <p:cNvSpPr txBox="1"/>
              <p:nvPr/>
            </p:nvSpPr>
            <p:spPr>
              <a:xfrm>
                <a:off x="1332000" y="4998756"/>
                <a:ext cx="7121458" cy="78239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</m:t>
                      </m:r>
                      <m:r>
                        <a:rPr lang="cs-CZ" b="0" i="1" smtClean="0">
                          <a:latin typeface="Cambria Math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𝑐𝑀</m:t>
                          </m:r>
                        </m:num>
                        <m:den>
                          <m:sSup>
                            <m:sSupPr>
                              <m:ctrlPr>
                                <a:rPr lang="cs-CZ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cs-CZ" b="0" i="1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  <m:t>(1+</m:t>
                              </m:r>
                              <m:box>
                                <m:boxPr>
                                  <m:ctrlPr>
                                    <a:rPr lang="cs-CZ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boxPr>
                                <m:e>
                                  <m:argPr>
                                    <m:argSz m:val="-1"/>
                                  </m:argPr>
                                  <m:f>
                                    <m:fPr>
                                      <m:ctrlPr>
                                        <a:rPr lang="cs-CZ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cs-CZ" b="0" i="1" smtClean="0">
                                          <a:latin typeface="Cambria Math"/>
                                          <a:ea typeface="Cambria Math" panose="02040503050406030204" pitchFamily="18" charset="0"/>
                                        </a:rPr>
                                        <m:t>1</m:t>
                                      </m:r>
                                    </m:num>
                                    <m:den>
                                      <m:r>
                                        <a:rPr lang="cs-CZ" b="0" i="1" smtClean="0">
                                          <a:latin typeface="Cambria Math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den>
                                  </m:f>
                                </m:e>
                              </m:box>
                              <m:r>
                                <a:rPr lang="cs-CZ" b="0" i="1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  <m:t>𝑟</m:t>
                              </m:r>
                              <m:r>
                                <a:rPr lang="cs-CZ" b="0" i="1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cs-CZ" b="0" i="1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cs-CZ" b="0" i="1" smtClean="0">
                          <a:latin typeface="Cambria Math"/>
                          <a:ea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cs-CZ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𝑐𝑀</m:t>
                          </m:r>
                        </m:num>
                        <m:den>
                          <m:sSup>
                            <m:sSupPr>
                              <m:ctrlPr>
                                <a:rPr lang="cs-CZ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cs-CZ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cs-CZ" b="0" i="1" smtClean="0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  <m:t>1+</m:t>
                                  </m:r>
                                  <m:box>
                                    <m:boxPr>
                                      <m:ctrlPr>
                                        <a:rPr lang="cs-CZ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boxPr>
                                    <m:e>
                                      <m:argPr>
                                        <m:argSz m:val="-1"/>
                                      </m:argPr>
                                      <m:f>
                                        <m:fPr>
                                          <m:ctrlPr>
                                            <a:rPr lang="cs-CZ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cs-CZ" b="0" i="1" smtClean="0">
                                              <a:latin typeface="Cambria Math"/>
                                              <a:ea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num>
                                        <m:den>
                                          <m:r>
                                            <a:rPr lang="cs-CZ" b="0" i="1" smtClean="0">
                                              <a:latin typeface="Cambria Math"/>
                                              <a:ea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den>
                                      </m:f>
                                    </m:e>
                                  </m:box>
                                  <m:r>
                                    <a:rPr lang="cs-CZ" b="0" i="1" smtClean="0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  <m:t>𝑟</m:t>
                                  </m:r>
                                </m:e>
                              </m:d>
                            </m:e>
                            <m:sup>
                              <m:r>
                                <a:rPr lang="cs-CZ" b="0" i="1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</m:den>
                      </m:f>
                      <m:r>
                        <a:rPr lang="cs-CZ" b="0" i="1" smtClean="0">
                          <a:latin typeface="Cambria Math"/>
                          <a:ea typeface="Cambria Math" panose="02040503050406030204" pitchFamily="18" charset="0"/>
                        </a:rPr>
                        <m:t>+ …+</m:t>
                      </m:r>
                      <m:f>
                        <m:fPr>
                          <m:ctrlPr>
                            <a:rPr lang="cs-CZ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𝑐𝑀</m:t>
                          </m:r>
                        </m:num>
                        <m:den>
                          <m:sSup>
                            <m:sSupPr>
                              <m:ctrlPr>
                                <a:rPr lang="cs-CZ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cs-CZ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cs-CZ" b="0" i="1" smtClean="0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  <m:t>1+</m:t>
                                  </m:r>
                                  <m:box>
                                    <m:boxPr>
                                      <m:ctrlPr>
                                        <a:rPr lang="cs-CZ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boxPr>
                                    <m:e>
                                      <m:argPr>
                                        <m:argSz m:val="-1"/>
                                      </m:argPr>
                                      <m:f>
                                        <m:fPr>
                                          <m:ctrlPr>
                                            <a:rPr lang="cs-CZ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cs-CZ" b="0" i="1" smtClean="0">
                                              <a:latin typeface="Cambria Math"/>
                                              <a:ea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num>
                                        <m:den>
                                          <m:r>
                                            <a:rPr lang="cs-CZ" b="0" i="1" smtClean="0">
                                              <a:latin typeface="Cambria Math"/>
                                              <a:ea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den>
                                      </m:f>
                                    </m:e>
                                  </m:box>
                                  <m:r>
                                    <a:rPr lang="cs-CZ" b="0" i="1" smtClean="0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  <m:t>𝑟</m:t>
                                  </m:r>
                                </m:e>
                              </m:d>
                            </m:e>
                            <m:sup>
                              <m:r>
                                <a:rPr lang="cs-CZ" b="0" i="1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  <m:t>2(</m:t>
                              </m:r>
                              <m:r>
                                <a:rPr lang="cs-CZ" b="0" i="1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  <m:t>𝑇</m:t>
                              </m:r>
                              <m:r>
                                <a:rPr lang="cs-CZ" b="0" i="1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  <m:t>−1)</m:t>
                              </m:r>
                            </m:sup>
                          </m:sSup>
                        </m:den>
                      </m:f>
                      <m:r>
                        <a:rPr lang="cs-CZ" b="0" i="1" smtClean="0">
                          <a:latin typeface="Cambria Math"/>
                          <a:ea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cs-CZ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i="1">
                              <a:latin typeface="Cambria Math"/>
                              <a:ea typeface="Cambria Math" panose="02040503050406030204" pitchFamily="18" charset="0"/>
                            </a:rPr>
                            <m:t>𝑐𝑀</m:t>
                          </m:r>
                          <m:r>
                            <a:rPr lang="cs-CZ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cs-CZ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𝑀</m:t>
                          </m:r>
                        </m:num>
                        <m:den>
                          <m:sSup>
                            <m:sSupPr>
                              <m:ctrlPr>
                                <a:rPr lang="cs-CZ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cs-CZ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cs-CZ" i="1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  <m:t>1+</m:t>
                                  </m:r>
                                  <m:box>
                                    <m:boxPr>
                                      <m:ctrlPr>
                                        <a:rPr lang="cs-CZ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boxPr>
                                    <m:e>
                                      <m:argPr>
                                        <m:argSz m:val="-1"/>
                                      </m:argPr>
                                      <m:f>
                                        <m:fPr>
                                          <m:ctrlPr>
                                            <a:rPr lang="cs-CZ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cs-CZ" i="1">
                                              <a:latin typeface="Cambria Math"/>
                                              <a:ea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num>
                                        <m:den>
                                          <m:r>
                                            <a:rPr lang="cs-CZ" i="1">
                                              <a:latin typeface="Cambria Math"/>
                                              <a:ea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den>
                                      </m:f>
                                    </m:e>
                                  </m:box>
                                  <m:r>
                                    <a:rPr lang="cs-CZ" i="1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  <m:t>𝑟</m:t>
                                  </m:r>
                                </m:e>
                              </m:d>
                            </m:e>
                            <m:sup>
                              <m:r>
                                <a:rPr lang="cs-CZ" i="1">
                                  <a:latin typeface="Cambria Math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cs-CZ" i="1">
                                  <a:latin typeface="Cambria Math"/>
                                  <a:ea typeface="Cambria Math" panose="02040503050406030204" pitchFamily="18" charset="0"/>
                                </a:rPr>
                                <m:t>𝑇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GB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25" name="TextovéPole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2000" y="4998756"/>
                <a:ext cx="7121458" cy="782394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ovéPole 14"/>
              <p:cNvSpPr txBox="1"/>
              <p:nvPr/>
            </p:nvSpPr>
            <p:spPr>
              <a:xfrm>
                <a:off x="1332000" y="3765863"/>
                <a:ext cx="7121458" cy="71673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</m:t>
                      </m:r>
                      <m:r>
                        <a:rPr lang="cs-CZ" b="0" i="1" smtClean="0">
                          <a:latin typeface="Cambria Math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box>
                            <m:boxPr>
                              <m:ctrlPr>
                                <a:rPr lang="cs-CZ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f>
                                <m:fPr>
                                  <m:ctrlPr>
                                    <a:rPr lang="cs-CZ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cs-CZ" b="0" i="1" smtClean="0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cs-CZ" b="0" i="1" smtClean="0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box>
                          <m:r>
                            <a:rPr lang="cs-CZ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𝑐𝑀</m:t>
                          </m:r>
                        </m:num>
                        <m:den>
                          <m:sSup>
                            <m:sSupPr>
                              <m:ctrlPr>
                                <a:rPr lang="cs-CZ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cs-CZ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cs-CZ" i="1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  <m:t>1+</m:t>
                                  </m:r>
                                  <m:r>
                                    <a:rPr lang="cs-CZ" i="1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  <m:t>𝑟</m:t>
                                  </m:r>
                                </m:e>
                              </m:d>
                            </m:e>
                            <m:sup>
                              <m:r>
                                <a:rPr lang="cs-CZ" b="0" i="1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  <m:t>1/2</m:t>
                              </m:r>
                            </m:sup>
                          </m:sSup>
                        </m:den>
                      </m:f>
                      <m:r>
                        <a:rPr lang="cs-CZ" b="0" i="1" smtClean="0">
                          <a:latin typeface="Cambria Math"/>
                          <a:ea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cs-CZ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box>
                            <m:boxPr>
                              <m:ctrlPr>
                                <a:rPr lang="cs-CZ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f>
                                <m:fPr>
                                  <m:ctrlPr>
                                    <a:rPr lang="cs-CZ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cs-CZ" b="0" i="1" smtClean="0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cs-CZ" b="0" i="1" smtClean="0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box>
                          <m:r>
                            <a:rPr lang="cs-CZ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𝑐𝑀</m:t>
                          </m:r>
                        </m:num>
                        <m:den>
                          <m:sSup>
                            <m:sSupPr>
                              <m:ctrlPr>
                                <a:rPr lang="cs-CZ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cs-CZ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cs-CZ" b="0" i="1" smtClean="0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  <m:t>1+</m:t>
                                  </m:r>
                                  <m:r>
                                    <a:rPr lang="cs-CZ" b="0" i="1" smtClean="0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  <m:t>𝑟</m:t>
                                  </m:r>
                                </m:e>
                              </m:d>
                            </m:e>
                            <m:sup>
                              <m:r>
                                <a:rPr lang="cs-CZ" b="0" i="1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p>
                          </m:sSup>
                        </m:den>
                      </m:f>
                      <m:r>
                        <a:rPr lang="cs-CZ" b="0" i="1" smtClean="0">
                          <a:latin typeface="Cambria Math"/>
                          <a:ea typeface="Cambria Math" panose="02040503050406030204" pitchFamily="18" charset="0"/>
                        </a:rPr>
                        <m:t>+ …+</m:t>
                      </m:r>
                      <m:f>
                        <m:fPr>
                          <m:ctrlPr>
                            <a:rPr lang="cs-CZ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box>
                            <m:boxPr>
                              <m:ctrlPr>
                                <a:rPr lang="cs-CZ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f>
                                <m:fPr>
                                  <m:ctrlPr>
                                    <a:rPr lang="cs-CZ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cs-CZ" b="0" i="1" smtClean="0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cs-CZ" b="0" i="1" smtClean="0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box>
                          <m:r>
                            <a:rPr lang="cs-CZ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𝑐𝑀</m:t>
                          </m:r>
                        </m:num>
                        <m:den>
                          <m:sSup>
                            <m:sSupPr>
                              <m:ctrlPr>
                                <a:rPr lang="cs-CZ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cs-CZ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cs-CZ" b="0" i="1" smtClean="0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  <m:t>1+</m:t>
                                  </m:r>
                                  <m:r>
                                    <a:rPr lang="cs-CZ" b="0" i="1" smtClean="0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  <m:t>𝑟</m:t>
                                  </m:r>
                                </m:e>
                              </m:d>
                            </m:e>
                            <m:sup>
                              <m:r>
                                <a:rPr lang="cs-CZ" b="0" i="1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  <m:t>𝑇</m:t>
                              </m:r>
                              <m:r>
                                <a:rPr lang="cs-CZ" b="0" i="1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  <m:t>−1/2</m:t>
                              </m:r>
                            </m:sup>
                          </m:sSup>
                        </m:den>
                      </m:f>
                      <m:r>
                        <a:rPr lang="cs-CZ" b="0" i="1" smtClean="0">
                          <a:latin typeface="Cambria Math"/>
                          <a:ea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cs-CZ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box>
                            <m:boxPr>
                              <m:ctrlPr>
                                <a:rPr lang="cs-CZ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f>
                                <m:fPr>
                                  <m:ctrlPr>
                                    <a:rPr lang="cs-CZ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cs-CZ" i="1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cs-CZ" i="1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box>
                          <m:r>
                            <a:rPr lang="cs-CZ" i="1">
                              <a:latin typeface="Cambria Math"/>
                              <a:ea typeface="Cambria Math" panose="02040503050406030204" pitchFamily="18" charset="0"/>
                            </a:rPr>
                            <m:t>𝑐𝑀</m:t>
                          </m:r>
                          <m:r>
                            <a:rPr lang="cs-CZ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cs-CZ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𝑀</m:t>
                          </m:r>
                        </m:num>
                        <m:den>
                          <m:sSup>
                            <m:sSupPr>
                              <m:ctrlPr>
                                <a:rPr lang="cs-CZ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cs-CZ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cs-CZ" i="1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  <m:t>1+</m:t>
                                  </m:r>
                                  <m:r>
                                    <a:rPr lang="cs-CZ" i="1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  <m:t>𝑟</m:t>
                                  </m:r>
                                </m:e>
                              </m:d>
                            </m:e>
                            <m:sup>
                              <m:r>
                                <a:rPr lang="cs-CZ" i="1">
                                  <a:latin typeface="Cambria Math"/>
                                  <a:ea typeface="Cambria Math" panose="02040503050406030204" pitchFamily="18" charset="0"/>
                                </a:rPr>
                                <m:t>𝑇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GB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5" name="TextovéPole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2000" y="3765863"/>
                <a:ext cx="7121458" cy="716735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44000" y="144000"/>
            <a:ext cx="5125624" cy="648072"/>
          </a:xfrm>
        </p:spPr>
        <p:txBody>
          <a:bodyPr/>
          <a:lstStyle/>
          <a:p>
            <a:r>
              <a:rPr lang="en-GB" dirty="0">
                <a:solidFill>
                  <a:schemeClr val="tx1"/>
                </a:solidFill>
              </a:rPr>
              <a:t>Discounting conventions</a:t>
            </a:r>
            <a:r>
              <a:rPr lang="cs-CZ" dirty="0">
                <a:solidFill>
                  <a:schemeClr val="tx1"/>
                </a:solidFill>
              </a:rPr>
              <a:t> (1)</a:t>
            </a:r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51946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180000" y="6336000"/>
            <a:ext cx="3312000" cy="360000"/>
          </a:xfrm>
        </p:spPr>
        <p:txBody>
          <a:bodyPr/>
          <a:lstStyle/>
          <a:p>
            <a:r>
              <a:rPr lang="en-GB" dirty="0"/>
              <a:t>Essentials of bond pricing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>
          <a:xfrm>
            <a:off x="7164000" y="6336000"/>
            <a:ext cx="1800000" cy="360000"/>
          </a:xfrm>
        </p:spPr>
        <p:txBody>
          <a:bodyPr/>
          <a:lstStyle/>
          <a:p>
            <a:pPr algn="r"/>
            <a:r>
              <a:rPr lang="cs-CZ" dirty="0"/>
              <a:t>7</a:t>
            </a:r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44000" y="144000"/>
            <a:ext cx="5159948" cy="648072"/>
          </a:xfrm>
        </p:spPr>
        <p:txBody>
          <a:bodyPr/>
          <a:lstStyle/>
          <a:p>
            <a:r>
              <a:rPr lang="en-GB" dirty="0"/>
              <a:t>Discounting conventions</a:t>
            </a:r>
            <a:r>
              <a:rPr lang="cs-CZ" dirty="0"/>
              <a:t> (2)</a:t>
            </a:r>
            <a:endParaRPr lang="en-GB" dirty="0"/>
          </a:p>
        </p:txBody>
      </p:sp>
      <p:sp>
        <p:nvSpPr>
          <p:cNvPr id="9" name="TextovéPole 8"/>
          <p:cNvSpPr txBox="1"/>
          <p:nvPr/>
        </p:nvSpPr>
        <p:spPr>
          <a:xfrm>
            <a:off x="864000" y="939834"/>
            <a:ext cx="7375600" cy="76944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Font typeface="Wingdings" panose="05000000000000000000" pitchFamily="2" charset="2"/>
              <a:buChar char="Ø"/>
            </a:pPr>
            <a:r>
              <a:rPr lang="en-GB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Valuation date differs from the issuance or the coupon payment date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ovéPole 18"/>
              <p:cNvSpPr txBox="1"/>
              <p:nvPr/>
            </p:nvSpPr>
            <p:spPr>
              <a:xfrm>
                <a:off x="1584000" y="2730942"/>
                <a:ext cx="3984688" cy="65011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cs-CZ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𝑁𝐶𝐷</m:t>
                          </m:r>
                        </m:sub>
                      </m:sSub>
                      <m:r>
                        <a:rPr lang="cs-CZ" b="0" i="1" smtClean="0">
                          <a:latin typeface="Cambria Math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cs-CZ" b="0" i="1" smtClean="0">
                          <a:latin typeface="Cambria Math"/>
                          <a:ea typeface="Cambria Math" panose="02040503050406030204" pitchFamily="18" charset="0"/>
                        </a:rPr>
                        <m:t>𝑐𝑀</m:t>
                      </m:r>
                      <m:r>
                        <a:rPr lang="cs-CZ" b="0" i="1" smtClean="0">
                          <a:latin typeface="Cambria Math"/>
                          <a:ea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cs-CZ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𝑐𝑀</m:t>
                          </m:r>
                        </m:num>
                        <m:den>
                          <m:d>
                            <m:dPr>
                              <m:ctrlPr>
                                <a:rPr lang="cs-CZ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cs-CZ" b="0" i="1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  <m:t>1+</m:t>
                              </m:r>
                              <m:r>
                                <a:rPr lang="cs-CZ" b="0" i="1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  <m:t>𝑟</m:t>
                              </m:r>
                            </m:e>
                          </m:d>
                        </m:den>
                      </m:f>
                      <m:r>
                        <a:rPr lang="cs-CZ" b="0" i="1" smtClean="0">
                          <a:latin typeface="Cambria Math"/>
                          <a:ea typeface="Cambria Math" panose="02040503050406030204" pitchFamily="18" charset="0"/>
                        </a:rPr>
                        <m:t>+ …+</m:t>
                      </m:r>
                      <m:f>
                        <m:fPr>
                          <m:ctrlPr>
                            <a:rPr lang="cs-CZ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𝑐𝑀</m:t>
                          </m:r>
                          <m:r>
                            <a:rPr lang="cs-CZ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cs-CZ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𝑀</m:t>
                          </m:r>
                        </m:num>
                        <m:den>
                          <m:sSup>
                            <m:sSupPr>
                              <m:ctrlPr>
                                <a:rPr lang="cs-CZ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cs-CZ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cs-CZ" b="0" i="1" smtClean="0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  <m:t>1+</m:t>
                                  </m:r>
                                  <m:r>
                                    <a:rPr lang="cs-CZ" b="0" i="1" smtClean="0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  <m:t>𝑟</m:t>
                                  </m:r>
                                </m:e>
                              </m:d>
                            </m:e>
                            <m:sup>
                              <m:r>
                                <a:rPr lang="cs-CZ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GB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9" name="TextovéPole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84000" y="2730942"/>
                <a:ext cx="3984688" cy="650114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ovéPole 15"/>
              <p:cNvSpPr txBox="1"/>
              <p:nvPr/>
            </p:nvSpPr>
            <p:spPr>
              <a:xfrm>
                <a:off x="1584000" y="3796709"/>
                <a:ext cx="2734321" cy="79239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cs-CZ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𝑉𝐷</m:t>
                          </m:r>
                        </m:sub>
                      </m:sSub>
                      <m:r>
                        <a:rPr lang="cs-CZ" b="0" i="1" smtClean="0">
                          <a:latin typeface="Cambria Math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cs-CZ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cs-CZ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cs-CZ" b="0" i="1" smtClean="0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  <m:t>1+</m:t>
                                  </m:r>
                                  <m:r>
                                    <a:rPr lang="cs-CZ" b="0" i="1" smtClean="0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  <m:t>𝑟</m:t>
                                  </m:r>
                                </m:e>
                              </m:d>
                            </m:e>
                            <m:sup>
                              <m:f>
                                <m:fPr>
                                  <m:ctrlPr>
                                    <a:rPr lang="cs-CZ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cs-CZ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𝑑</m:t>
                                  </m:r>
                                </m:num>
                                <m:den>
                                  <m:r>
                                    <a:rPr lang="cs-CZ" b="0" i="1" smtClean="0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  <m:t>365</m:t>
                                  </m:r>
                                </m:den>
                              </m:f>
                            </m:sup>
                          </m:sSup>
                        </m:den>
                      </m:f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×</m:t>
                      </m:r>
                      <m:sSub>
                        <m:sSubPr>
                          <m:ctrlPr>
                            <a:rPr lang="cs-CZ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𝑃</m:t>
                          </m:r>
                        </m:e>
                        <m:sub>
                          <m:r>
                            <a:rPr lang="cs-CZ" b="0" i="1" smtClean="0">
                              <a:latin typeface="Cambria Math" panose="02040503050406030204" pitchFamily="18" charset="0"/>
                              <a:ea typeface="Cambria Math"/>
                            </a:rPr>
                            <m:t>𝑁𝐶𝐷</m:t>
                          </m:r>
                        </m:sub>
                      </m:sSub>
                    </m:oMath>
                  </m:oMathPara>
                </a14:m>
                <a:endParaRPr lang="en-GB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6" name="TextovéPole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84000" y="3796709"/>
                <a:ext cx="2734321" cy="792396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ovéPole 13"/>
              <p:cNvSpPr txBox="1"/>
              <p:nvPr/>
            </p:nvSpPr>
            <p:spPr>
              <a:xfrm>
                <a:off x="1188000" y="2427418"/>
                <a:ext cx="6592692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marL="324000" lvl="2" indent="-324000">
                  <a:buClr>
                    <a:srgbClr val="7030A0"/>
                  </a:buClr>
                  <a:buSzPct val="80000"/>
                  <a:buFont typeface="Wingdings" panose="05000000000000000000" pitchFamily="2" charset="2"/>
                  <a:buChar char="q"/>
                </a:pPr>
                <a:r>
                  <a:rPr lang="en-GB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Price of the bond on the nearest coupon date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/>
                            <a:ea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𝑁𝐶𝐷</m:t>
                        </m:r>
                      </m:sub>
                    </m:sSub>
                  </m:oMath>
                </a14:m>
                <a:r>
                  <a:rPr lang="en-GB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)</a:t>
                </a:r>
              </a:p>
            </p:txBody>
          </p:sp>
        </mc:Choice>
        <mc:Fallback xmlns="">
          <p:sp>
            <p:nvSpPr>
              <p:cNvPr id="14" name="TextovéPole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8000" y="2427418"/>
                <a:ext cx="6592692" cy="369332"/>
              </a:xfrm>
              <a:prstGeom prst="rect">
                <a:avLst/>
              </a:prstGeom>
              <a:blipFill>
                <a:blip r:embed="rId14"/>
                <a:stretch>
                  <a:fillRect l="-185" t="-9836" b="-22951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ovéPole 14"/>
              <p:cNvSpPr txBox="1"/>
              <p:nvPr/>
            </p:nvSpPr>
            <p:spPr>
              <a:xfrm>
                <a:off x="1188000" y="3517016"/>
                <a:ext cx="5876081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marL="324000" lvl="2" indent="-324000">
                  <a:buClr>
                    <a:srgbClr val="7030A0"/>
                  </a:buClr>
                  <a:buSzPct val="80000"/>
                  <a:buFont typeface="Wingdings" panose="05000000000000000000" pitchFamily="2" charset="2"/>
                  <a:buChar char="q"/>
                </a:pPr>
                <a:r>
                  <a:rPr lang="en-GB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Price of the bond on the valuation date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/>
                            <a:ea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𝑉𝐷</m:t>
                        </m:r>
                      </m:sub>
                    </m:sSub>
                  </m:oMath>
                </a14:m>
                <a:r>
                  <a:rPr lang="en-GB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)</a:t>
                </a:r>
              </a:p>
            </p:txBody>
          </p:sp>
        </mc:Choice>
        <mc:Fallback xmlns="">
          <p:sp>
            <p:nvSpPr>
              <p:cNvPr id="15" name="TextovéPole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8000" y="3517016"/>
                <a:ext cx="5876081" cy="369332"/>
              </a:xfrm>
              <a:prstGeom prst="rect">
                <a:avLst/>
              </a:prstGeom>
              <a:blipFill>
                <a:blip r:embed="rId15"/>
                <a:stretch>
                  <a:fillRect l="-207" t="-11475" b="-22951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TextovéPole 20"/>
          <p:cNvSpPr txBox="1"/>
          <p:nvPr/>
        </p:nvSpPr>
        <p:spPr>
          <a:xfrm>
            <a:off x="864000" y="4608613"/>
            <a:ext cx="3771008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Font typeface="Wingdings" panose="05000000000000000000" pitchFamily="2" charset="2"/>
              <a:buChar char="Ø"/>
            </a:pPr>
            <a:r>
              <a:rPr lang="en-GB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Day</a:t>
            </a:r>
            <a:r>
              <a:rPr lang="cs-CZ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/</a:t>
            </a:r>
            <a:r>
              <a:rPr lang="en-GB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year conventions</a:t>
            </a:r>
          </a:p>
        </p:txBody>
      </p:sp>
      <p:sp>
        <p:nvSpPr>
          <p:cNvPr id="22" name="TextovéPole 21"/>
          <p:cNvSpPr txBox="1"/>
          <p:nvPr/>
        </p:nvSpPr>
        <p:spPr>
          <a:xfrm>
            <a:off x="1188000" y="4995312"/>
            <a:ext cx="6198368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lvl="2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ACT/365, 30/360, ACT/ACT (ACT stands for actual) </a:t>
            </a:r>
          </a:p>
        </p:txBody>
      </p:sp>
      <p:graphicFrame>
        <p:nvGraphicFramePr>
          <p:cNvPr id="33" name="Tabulka 32">
            <a:extLst>
              <a:ext uri="{FF2B5EF4-FFF2-40B4-BE49-F238E27FC236}">
                <a16:creationId xmlns:a16="http://schemas.microsoft.com/office/drawing/2014/main" id="{D858499A-D096-4927-A4EF-886CFBFC12F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6350056"/>
              </p:ext>
            </p:extLst>
          </p:nvPr>
        </p:nvGraphicFramePr>
        <p:xfrm>
          <a:off x="2159600" y="1684440"/>
          <a:ext cx="4320000" cy="274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28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64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3179">
                <a:tc>
                  <a:txBody>
                    <a:bodyPr/>
                    <a:lstStyle/>
                    <a:p>
                      <a:pPr algn="ctr"/>
                      <a:r>
                        <a:rPr lang="cs-CZ" sz="1200" dirty="0"/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/>
                        <a:t>2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b="1" dirty="0"/>
                        <a:t>. . .</a:t>
                      </a:r>
                    </a:p>
                  </a:txBody>
                  <a:tcPr marL="0" marR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/>
                        <a:t>T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" name="Rovnoramenný trojúhelník 4">
            <a:extLst>
              <a:ext uri="{FF2B5EF4-FFF2-40B4-BE49-F238E27FC236}">
                <a16:creationId xmlns:a16="http://schemas.microsoft.com/office/drawing/2014/main" id="{538B0CA0-A959-4AB3-AD45-614980A9BA14}"/>
              </a:ext>
            </a:extLst>
          </p:cNvPr>
          <p:cNvSpPr/>
          <p:nvPr/>
        </p:nvSpPr>
        <p:spPr>
          <a:xfrm>
            <a:off x="6408296" y="1980000"/>
            <a:ext cx="132168" cy="219301"/>
          </a:xfrm>
          <a:prstGeom prst="triangl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4" name="Rovnoramenný trojúhelník 33">
            <a:extLst>
              <a:ext uri="{FF2B5EF4-FFF2-40B4-BE49-F238E27FC236}">
                <a16:creationId xmlns:a16="http://schemas.microsoft.com/office/drawing/2014/main" id="{286E3421-C1D0-4692-8B42-61265AEF43C5}"/>
              </a:ext>
            </a:extLst>
          </p:cNvPr>
          <p:cNvSpPr/>
          <p:nvPr/>
        </p:nvSpPr>
        <p:spPr>
          <a:xfrm>
            <a:off x="3821944" y="1980000"/>
            <a:ext cx="132168" cy="219301"/>
          </a:xfrm>
          <a:prstGeom prst="triangl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5" name="Rovnoramenný trojúhelník 34">
            <a:extLst>
              <a:ext uri="{FF2B5EF4-FFF2-40B4-BE49-F238E27FC236}">
                <a16:creationId xmlns:a16="http://schemas.microsoft.com/office/drawing/2014/main" id="{3B3C814F-0F6C-49D2-BFD0-BEE92E5844D3}"/>
              </a:ext>
            </a:extLst>
          </p:cNvPr>
          <p:cNvSpPr/>
          <p:nvPr/>
        </p:nvSpPr>
        <p:spPr>
          <a:xfrm>
            <a:off x="3084216" y="1980000"/>
            <a:ext cx="132168" cy="219301"/>
          </a:xfrm>
          <a:prstGeom prst="triangl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7" name="TextovéPole 36">
            <a:extLst>
              <a:ext uri="{FF2B5EF4-FFF2-40B4-BE49-F238E27FC236}">
                <a16:creationId xmlns:a16="http://schemas.microsoft.com/office/drawing/2014/main" id="{91F4AA75-1F86-4E49-B4F1-728D6E1671E8}"/>
              </a:ext>
            </a:extLst>
          </p:cNvPr>
          <p:cNvSpPr txBox="1"/>
          <p:nvPr/>
        </p:nvSpPr>
        <p:spPr>
          <a:xfrm>
            <a:off x="3381696" y="2178048"/>
            <a:ext cx="1028688" cy="34881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809625" indent="-809625" algn="ctr">
              <a:lnSpc>
                <a:spcPts val="1000"/>
              </a:lnSpc>
            </a:pPr>
            <a:r>
              <a:rPr lang="en-GB" sz="1200" dirty="0">
                <a:latin typeface="Cambria Math" panose="02040503050406030204" pitchFamily="18" charset="0"/>
                <a:ea typeface="Cambria Math" panose="02040503050406030204" pitchFamily="18" charset="0"/>
              </a:rPr>
              <a:t>nearest</a:t>
            </a:r>
          </a:p>
          <a:p>
            <a:pPr marL="809625" indent="-809625" algn="ctr">
              <a:lnSpc>
                <a:spcPts val="1000"/>
              </a:lnSpc>
            </a:pPr>
            <a:r>
              <a:rPr lang="en-GB" sz="1200" dirty="0">
                <a:latin typeface="Cambria Math" panose="02040503050406030204" pitchFamily="18" charset="0"/>
                <a:ea typeface="Cambria Math" panose="02040503050406030204" pitchFamily="18" charset="0"/>
              </a:rPr>
              <a:t> coupon date</a:t>
            </a:r>
          </a:p>
        </p:txBody>
      </p:sp>
      <p:sp>
        <p:nvSpPr>
          <p:cNvPr id="39" name="TextovéPole 38">
            <a:extLst>
              <a:ext uri="{FF2B5EF4-FFF2-40B4-BE49-F238E27FC236}">
                <a16:creationId xmlns:a16="http://schemas.microsoft.com/office/drawing/2014/main" id="{977A788E-829B-4840-940D-59661D1639AB}"/>
              </a:ext>
            </a:extLst>
          </p:cNvPr>
          <p:cNvSpPr txBox="1"/>
          <p:nvPr/>
        </p:nvSpPr>
        <p:spPr>
          <a:xfrm>
            <a:off x="2724176" y="2178048"/>
            <a:ext cx="835904" cy="34881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809625" indent="-809625" algn="ctr">
              <a:lnSpc>
                <a:spcPts val="1000"/>
              </a:lnSpc>
            </a:pPr>
            <a:r>
              <a:rPr lang="en-GB" sz="1200" dirty="0">
                <a:latin typeface="Cambria Math" panose="02040503050406030204" pitchFamily="18" charset="0"/>
                <a:ea typeface="Cambria Math" panose="02040503050406030204" pitchFamily="18" charset="0"/>
              </a:rPr>
              <a:t>valuation</a:t>
            </a:r>
          </a:p>
          <a:p>
            <a:pPr marL="809625" indent="-809625" algn="ctr">
              <a:lnSpc>
                <a:spcPts val="1000"/>
              </a:lnSpc>
            </a:pPr>
            <a:r>
              <a:rPr lang="en-GB" sz="1200" dirty="0">
                <a:latin typeface="Cambria Math" panose="02040503050406030204" pitchFamily="18" charset="0"/>
                <a:ea typeface="Cambria Math" panose="02040503050406030204" pitchFamily="18" charset="0"/>
              </a:rPr>
              <a:t>date</a:t>
            </a:r>
          </a:p>
        </p:txBody>
      </p:sp>
      <p:sp>
        <p:nvSpPr>
          <p:cNvPr id="40" name="TextovéPole 39">
            <a:extLst>
              <a:ext uri="{FF2B5EF4-FFF2-40B4-BE49-F238E27FC236}">
                <a16:creationId xmlns:a16="http://schemas.microsoft.com/office/drawing/2014/main" id="{650CDD72-2A97-4C85-85B0-CE751724BF34}"/>
              </a:ext>
            </a:extLst>
          </p:cNvPr>
          <p:cNvSpPr txBox="1"/>
          <p:nvPr/>
        </p:nvSpPr>
        <p:spPr>
          <a:xfrm>
            <a:off x="6042056" y="2178048"/>
            <a:ext cx="906208" cy="34881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809625" indent="-809625" algn="ctr">
              <a:lnSpc>
                <a:spcPts val="1000"/>
              </a:lnSpc>
            </a:pPr>
            <a:r>
              <a:rPr lang="en-GB" sz="1200" dirty="0">
                <a:latin typeface="Cambria Math" panose="02040503050406030204" pitchFamily="18" charset="0"/>
                <a:ea typeface="Cambria Math" panose="02040503050406030204" pitchFamily="18" charset="0"/>
              </a:rPr>
              <a:t>maturity</a:t>
            </a:r>
          </a:p>
          <a:p>
            <a:pPr marL="809625" indent="-809625" algn="ctr">
              <a:lnSpc>
                <a:spcPts val="1000"/>
              </a:lnSpc>
            </a:pPr>
            <a:r>
              <a:rPr lang="en-GB" sz="1200" dirty="0">
                <a:latin typeface="Cambria Math" panose="02040503050406030204" pitchFamily="18" charset="0"/>
                <a:ea typeface="Cambria Math" panose="02040503050406030204" pitchFamily="18" charset="0"/>
              </a:rPr>
              <a:t>date</a:t>
            </a:r>
          </a:p>
        </p:txBody>
      </p:sp>
      <p:sp>
        <p:nvSpPr>
          <p:cNvPr id="36" name="Rovnoramenný trojúhelník 35">
            <a:extLst>
              <a:ext uri="{FF2B5EF4-FFF2-40B4-BE49-F238E27FC236}">
                <a16:creationId xmlns:a16="http://schemas.microsoft.com/office/drawing/2014/main" id="{2C2FA329-6A69-459F-AD07-11C40E25CD0A}"/>
              </a:ext>
            </a:extLst>
          </p:cNvPr>
          <p:cNvSpPr/>
          <p:nvPr/>
        </p:nvSpPr>
        <p:spPr>
          <a:xfrm>
            <a:off x="2087448" y="1980000"/>
            <a:ext cx="132168" cy="219301"/>
          </a:xfrm>
          <a:prstGeom prst="triangl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8" name="TextovéPole 37">
            <a:extLst>
              <a:ext uri="{FF2B5EF4-FFF2-40B4-BE49-F238E27FC236}">
                <a16:creationId xmlns:a16="http://schemas.microsoft.com/office/drawing/2014/main" id="{2CB5C7EE-C0BA-4501-BD1A-A3338F006BB2}"/>
              </a:ext>
            </a:extLst>
          </p:cNvPr>
          <p:cNvSpPr txBox="1"/>
          <p:nvPr/>
        </p:nvSpPr>
        <p:spPr>
          <a:xfrm>
            <a:off x="1859256" y="2178048"/>
            <a:ext cx="618496" cy="34881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809625" indent="-809625" algn="ctr">
              <a:lnSpc>
                <a:spcPts val="1000"/>
              </a:lnSpc>
            </a:pPr>
            <a:r>
              <a:rPr lang="en-GB" sz="1200" dirty="0">
                <a:latin typeface="Cambria Math" panose="02040503050406030204" pitchFamily="18" charset="0"/>
                <a:ea typeface="Cambria Math" panose="02040503050406030204" pitchFamily="18" charset="0"/>
              </a:rPr>
              <a:t>issue</a:t>
            </a:r>
          </a:p>
          <a:p>
            <a:pPr marL="809625" indent="-809625" algn="ctr">
              <a:lnSpc>
                <a:spcPts val="1000"/>
              </a:lnSpc>
            </a:pPr>
            <a:r>
              <a:rPr lang="en-GB" sz="1200" dirty="0">
                <a:latin typeface="Cambria Math" panose="02040503050406030204" pitchFamily="18" charset="0"/>
                <a:ea typeface="Cambria Math" panose="02040503050406030204" pitchFamily="18" charset="0"/>
              </a:rPr>
              <a:t>date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ovéPole 40">
                <a:extLst>
                  <a:ext uri="{FF2B5EF4-FFF2-40B4-BE49-F238E27FC236}">
                    <a16:creationId xmlns:a16="http://schemas.microsoft.com/office/drawing/2014/main" id="{E364AA9D-A109-42A6-87A8-7834DEF04C45}"/>
                  </a:ext>
                </a:extLst>
              </p:cNvPr>
              <p:cNvSpPr txBox="1"/>
              <p:nvPr/>
            </p:nvSpPr>
            <p:spPr>
              <a:xfrm>
                <a:off x="5922104" y="2823040"/>
                <a:ext cx="2826360" cy="73866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marL="444500" indent="-444500"/>
                <a14:m>
                  <m:oMath xmlns:m="http://schemas.openxmlformats.org/officeDocument/2006/math">
                    <m:r>
                      <a:rPr lang="cs-CZ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𝑛</m:t>
                    </m:r>
                    <m:r>
                      <a:rPr lang="en-GB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GB" sz="1400" b="0" i="1" smtClean="0">
                        <a:latin typeface="Cambria Math"/>
                        <a:ea typeface="Cambria Math" panose="02040503050406030204" pitchFamily="18" charset="0"/>
                      </a:rPr>
                      <m:t> </m:t>
                    </m:r>
                    <m:r>
                      <a:rPr lang="en-GB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 . .   </m:t>
                    </m:r>
                  </m:oMath>
                </a14:m>
                <a:r>
                  <a:rPr lang="en-GB" sz="14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number of coupon periods between the nearest coupon date and the maturity date</a:t>
                </a:r>
              </a:p>
            </p:txBody>
          </p:sp>
        </mc:Choice>
        <mc:Fallback xmlns="">
          <p:sp>
            <p:nvSpPr>
              <p:cNvPr id="41" name="TextovéPole 40">
                <a:extLst>
                  <a:ext uri="{FF2B5EF4-FFF2-40B4-BE49-F238E27FC236}">
                    <a16:creationId xmlns:a16="http://schemas.microsoft.com/office/drawing/2014/main" id="{E364AA9D-A109-42A6-87A8-7834DEF04C4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22104" y="2823040"/>
                <a:ext cx="2826360" cy="738664"/>
              </a:xfrm>
              <a:prstGeom prst="rect">
                <a:avLst/>
              </a:prstGeom>
              <a:blipFill>
                <a:blip r:embed="rId16"/>
                <a:stretch>
                  <a:fillRect t="-2479" r="-216" b="-7438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2" name="Obousměrná vodorovná šipka 7">
            <a:extLst>
              <a:ext uri="{FF2B5EF4-FFF2-40B4-BE49-F238E27FC236}">
                <a16:creationId xmlns:a16="http://schemas.microsoft.com/office/drawing/2014/main" id="{B1CDD5D3-70B5-4B3D-8F7C-2DA6C55F9C2A}"/>
              </a:ext>
            </a:extLst>
          </p:cNvPr>
          <p:cNvSpPr/>
          <p:nvPr/>
        </p:nvSpPr>
        <p:spPr>
          <a:xfrm>
            <a:off x="4028521" y="2032064"/>
            <a:ext cx="2315077" cy="102562"/>
          </a:xfrm>
          <a:prstGeom prst="left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3" name="TextovéPole 42">
            <a:extLst>
              <a:ext uri="{FF2B5EF4-FFF2-40B4-BE49-F238E27FC236}">
                <a16:creationId xmlns:a16="http://schemas.microsoft.com/office/drawing/2014/main" id="{A4116ABB-C131-41D1-A4A6-7B8394B7106F}"/>
              </a:ext>
            </a:extLst>
          </p:cNvPr>
          <p:cNvSpPr txBox="1"/>
          <p:nvPr/>
        </p:nvSpPr>
        <p:spPr>
          <a:xfrm>
            <a:off x="4932040" y="2090000"/>
            <a:ext cx="505819" cy="22352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809625" indent="-809625" algn="ctr">
              <a:lnSpc>
                <a:spcPts val="1000"/>
              </a:lnSpc>
            </a:pPr>
            <a:r>
              <a:rPr lang="en-GB" sz="1200" dirty="0">
                <a:latin typeface="Cambria Math" panose="02040503050406030204" pitchFamily="18" charset="0"/>
                <a:ea typeface="Cambria Math" panose="02040503050406030204" pitchFamily="18" charset="0"/>
              </a:rPr>
              <a:t>𝑛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ovéPole 43">
                <a:extLst>
                  <a:ext uri="{FF2B5EF4-FFF2-40B4-BE49-F238E27FC236}">
                    <a16:creationId xmlns:a16="http://schemas.microsoft.com/office/drawing/2014/main" id="{F808133A-9EDB-4643-AA0A-1CDF9EA0C55D}"/>
                  </a:ext>
                </a:extLst>
              </p:cNvPr>
              <p:cNvSpPr txBox="1"/>
              <p:nvPr/>
            </p:nvSpPr>
            <p:spPr>
              <a:xfrm>
                <a:off x="5922000" y="3938536"/>
                <a:ext cx="2898000" cy="73866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marL="444500" indent="-444500"/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𝑑</m:t>
                    </m:r>
                    <m:r>
                      <a:rPr lang="en-GB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. . .   </m:t>
                    </m:r>
                  </m:oMath>
                </a14:m>
                <a:r>
                  <a:rPr lang="en-GB" sz="14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number of days from the  valuation date to the nearest coupon payment date</a:t>
                </a:r>
              </a:p>
            </p:txBody>
          </p:sp>
        </mc:Choice>
        <mc:Fallback xmlns="">
          <p:sp>
            <p:nvSpPr>
              <p:cNvPr id="44" name="TextovéPole 43">
                <a:extLst>
                  <a:ext uri="{FF2B5EF4-FFF2-40B4-BE49-F238E27FC236}">
                    <a16:creationId xmlns:a16="http://schemas.microsoft.com/office/drawing/2014/main" id="{F808133A-9EDB-4643-AA0A-1CDF9EA0C55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22000" y="3938536"/>
                <a:ext cx="2898000" cy="738664"/>
              </a:xfrm>
              <a:prstGeom prst="rect">
                <a:avLst/>
              </a:prstGeom>
              <a:blipFill>
                <a:blip r:embed="rId17"/>
                <a:stretch>
                  <a:fillRect t="-2479" b="-7438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5" name="Obousměrná vodorovná šipka 7">
            <a:extLst>
              <a:ext uri="{FF2B5EF4-FFF2-40B4-BE49-F238E27FC236}">
                <a16:creationId xmlns:a16="http://schemas.microsoft.com/office/drawing/2014/main" id="{3D7C4EB5-2F89-4DF8-941F-7A53DF080232}"/>
              </a:ext>
            </a:extLst>
          </p:cNvPr>
          <p:cNvSpPr/>
          <p:nvPr/>
        </p:nvSpPr>
        <p:spPr>
          <a:xfrm>
            <a:off x="3239944" y="2034000"/>
            <a:ext cx="554211" cy="102562"/>
          </a:xfrm>
          <a:prstGeom prst="left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ovéPole 46">
                <a:extLst>
                  <a:ext uri="{FF2B5EF4-FFF2-40B4-BE49-F238E27FC236}">
                    <a16:creationId xmlns:a16="http://schemas.microsoft.com/office/drawing/2014/main" id="{755D23CE-4B90-469A-A96E-8A66F3DE463B}"/>
                  </a:ext>
                </a:extLst>
              </p:cNvPr>
              <p:cNvSpPr txBox="1"/>
              <p:nvPr/>
            </p:nvSpPr>
            <p:spPr>
              <a:xfrm>
                <a:off x="3418557" y="2095277"/>
                <a:ext cx="235387" cy="22352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marL="809625" indent="-809625" algn="ctr">
                  <a:lnSpc>
                    <a:spcPts val="1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sz="120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</m:t>
                      </m:r>
                    </m:oMath>
                  </m:oMathPara>
                </a14:m>
                <a:endParaRPr lang="en-GB" sz="12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47" name="TextovéPole 46">
                <a:extLst>
                  <a:ext uri="{FF2B5EF4-FFF2-40B4-BE49-F238E27FC236}">
                    <a16:creationId xmlns:a16="http://schemas.microsoft.com/office/drawing/2014/main" id="{755D23CE-4B90-469A-A96E-8A66F3DE463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18557" y="2095277"/>
                <a:ext cx="235387" cy="223523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383329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Přímá spojnice 5"/>
          <p:cNvCxnSpPr/>
          <p:nvPr/>
        </p:nvCxnSpPr>
        <p:spPr>
          <a:xfrm flipH="1">
            <a:off x="1355072" y="2259165"/>
            <a:ext cx="8210" cy="733039"/>
          </a:xfrm>
          <a:prstGeom prst="line">
            <a:avLst/>
          </a:prstGeom>
          <a:ln w="25400">
            <a:solidFill>
              <a:schemeClr val="accent5"/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>
          <a:xfrm>
            <a:off x="7164000" y="6336000"/>
            <a:ext cx="1800000" cy="360000"/>
          </a:xfrm>
        </p:spPr>
        <p:txBody>
          <a:bodyPr/>
          <a:lstStyle/>
          <a:p>
            <a:pPr algn="r"/>
            <a:r>
              <a:rPr lang="cs-CZ" dirty="0"/>
              <a:t>8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180974" y="6336000"/>
            <a:ext cx="3312000" cy="360000"/>
          </a:xfrm>
        </p:spPr>
        <p:txBody>
          <a:bodyPr/>
          <a:lstStyle/>
          <a:p>
            <a:r>
              <a:rPr lang="en-GB" dirty="0"/>
              <a:t>Essentials of bond pricing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ovéPole 30"/>
              <p:cNvSpPr txBox="1"/>
              <p:nvPr/>
            </p:nvSpPr>
            <p:spPr>
              <a:xfrm>
                <a:off x="3836376" y="1572622"/>
                <a:ext cx="434536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60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600" b="0" i="1" dirty="0" smtClean="0">
                              <a:latin typeface="Cambria Math"/>
                            </a:rPr>
                            <m:t>𝐷</m:t>
                          </m:r>
                        </m:e>
                        <m:sub>
                          <m:r>
                            <a:rPr lang="cs-CZ" sz="1600" b="0" i="1" dirty="0" smtClean="0">
                              <a:latin typeface="Cambria Math"/>
                            </a:rPr>
                            <m:t>𝑒</m:t>
                          </m:r>
                          <m:r>
                            <a:rPr lang="cs-CZ" sz="1600" b="0" i="1" dirty="0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sub>
                      </m:sSub>
                    </m:oMath>
                  </m:oMathPara>
                </a14:m>
                <a:endParaRPr lang="cs-CZ" sz="1600" i="1" dirty="0"/>
              </a:p>
            </p:txBody>
          </p:sp>
        </mc:Choice>
        <mc:Fallback xmlns="">
          <p:sp>
            <p:nvSpPr>
              <p:cNvPr id="31" name="TextovéPole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36376" y="1572622"/>
                <a:ext cx="434536" cy="338554"/>
              </a:xfrm>
              <a:prstGeom prst="rect">
                <a:avLst/>
              </a:prstGeom>
              <a:blipFill rotWithShape="1">
                <a:blip r:embed="rId15"/>
                <a:stretch>
                  <a:fillRect l="-972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ovéPole 41"/>
              <p:cNvSpPr txBox="1"/>
              <p:nvPr/>
            </p:nvSpPr>
            <p:spPr>
              <a:xfrm>
                <a:off x="2366740" y="1573140"/>
                <a:ext cx="434536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60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600" b="0" i="1" dirty="0" smtClean="0">
                              <a:latin typeface="Cambria Math"/>
                            </a:rPr>
                            <m:t>𝐷</m:t>
                          </m:r>
                        </m:e>
                        <m:sub>
                          <m:r>
                            <a:rPr lang="cs-CZ" sz="1600" b="0" i="1" dirty="0" smtClean="0">
                              <a:latin typeface="Cambria Math"/>
                            </a:rPr>
                            <m:t>𝑒</m:t>
                          </m:r>
                          <m:r>
                            <a:rPr lang="cs-CZ" sz="1600" b="0" i="1" dirty="0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sub>
                      </m:sSub>
                    </m:oMath>
                  </m:oMathPara>
                </a14:m>
                <a:endParaRPr lang="cs-CZ" sz="1600" i="1" dirty="0"/>
              </a:p>
            </p:txBody>
          </p:sp>
        </mc:Choice>
        <mc:Fallback xmlns="">
          <p:sp>
            <p:nvSpPr>
              <p:cNvPr id="42" name="TextovéPole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66740" y="1573140"/>
                <a:ext cx="434536" cy="338554"/>
              </a:xfrm>
              <a:prstGeom prst="rect">
                <a:avLst/>
              </a:prstGeom>
              <a:blipFill rotWithShape="1">
                <a:blip r:embed="rId16"/>
                <a:stretch>
                  <a:fillRect l="-972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ovéPole 32"/>
              <p:cNvSpPr txBox="1"/>
              <p:nvPr/>
            </p:nvSpPr>
            <p:spPr>
              <a:xfrm>
                <a:off x="1903972" y="1565150"/>
                <a:ext cx="3924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60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600" b="0" i="1" dirty="0" smtClean="0">
                              <a:latin typeface="Cambria Math"/>
                            </a:rPr>
                            <m:t>𝐷</m:t>
                          </m:r>
                        </m:e>
                        <m:sub>
                          <m:r>
                            <a:rPr lang="cs-CZ" sz="1600" b="0" i="1" dirty="0" smtClean="0">
                              <a:latin typeface="Cambria Math"/>
                            </a:rPr>
                            <m:t>𝑡</m:t>
                          </m:r>
                          <m:r>
                            <a:rPr lang="cs-CZ" sz="1600" b="0" i="1" dirty="0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sub>
                      </m:sSub>
                    </m:oMath>
                  </m:oMathPara>
                </a14:m>
                <a:endParaRPr lang="cs-CZ" sz="1600" i="1" dirty="0"/>
              </a:p>
            </p:txBody>
          </p:sp>
        </mc:Choice>
        <mc:Fallback xmlns="">
          <p:sp>
            <p:nvSpPr>
              <p:cNvPr id="33" name="TextovéPole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3972" y="1565150"/>
                <a:ext cx="392400" cy="338554"/>
              </a:xfrm>
              <a:prstGeom prst="rect">
                <a:avLst/>
              </a:prstGeom>
              <a:blipFill rotWithShape="1">
                <a:blip r:embed="rId17"/>
                <a:stretch>
                  <a:fillRect l="-1384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7" name="Přímá spojnice 46"/>
          <p:cNvCxnSpPr/>
          <p:nvPr/>
        </p:nvCxnSpPr>
        <p:spPr>
          <a:xfrm>
            <a:off x="2801276" y="1958521"/>
            <a:ext cx="0" cy="1031627"/>
          </a:xfrm>
          <a:prstGeom prst="line">
            <a:avLst/>
          </a:prstGeom>
          <a:ln w="25400">
            <a:solidFill>
              <a:schemeClr val="accent5"/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Přímá spojnice se šipkou 21"/>
          <p:cNvCxnSpPr/>
          <p:nvPr/>
        </p:nvCxnSpPr>
        <p:spPr>
          <a:xfrm flipV="1">
            <a:off x="2801484" y="1412776"/>
            <a:ext cx="0" cy="636498"/>
          </a:xfrm>
          <a:prstGeom prst="straightConnector1">
            <a:avLst/>
          </a:prstGeom>
          <a:ln w="25400">
            <a:headEnd type="none"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Přímá spojnice se šipkou 53"/>
          <p:cNvCxnSpPr/>
          <p:nvPr/>
        </p:nvCxnSpPr>
        <p:spPr>
          <a:xfrm flipV="1">
            <a:off x="4240535" y="1412776"/>
            <a:ext cx="0" cy="636498"/>
          </a:xfrm>
          <a:prstGeom prst="straightConnector1">
            <a:avLst/>
          </a:prstGeom>
          <a:ln w="25400">
            <a:headEnd type="none"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ovéPole 50"/>
          <p:cNvSpPr txBox="1"/>
          <p:nvPr/>
        </p:nvSpPr>
        <p:spPr>
          <a:xfrm>
            <a:off x="1188000" y="5441428"/>
            <a:ext cx="7658960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Full (dirty) price 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= clean price + accrued coupon (it is the transaction price in principle equal to the fair price of a bond)</a:t>
            </a:r>
            <a:endParaRPr lang="en-GB" sz="20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50" name="TextovéPole 49"/>
          <p:cNvSpPr txBox="1"/>
          <p:nvPr/>
        </p:nvSpPr>
        <p:spPr>
          <a:xfrm>
            <a:off x="1188000" y="5170129"/>
            <a:ext cx="765896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SzPct val="80000"/>
              <a:buFont typeface="Wingdings" panose="05000000000000000000" pitchFamily="2" charset="2"/>
              <a:buChar char="q"/>
            </a:pPr>
            <a:r>
              <a:rPr lang="en-GB" dirty="0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Clean price </a:t>
            </a:r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</a:rPr>
              <a:t>is the quoted price (without the accrued coupon)</a:t>
            </a:r>
            <a:endParaRPr lang="en-GB" sz="20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38" name="TextovéPole 37"/>
          <p:cNvSpPr txBox="1"/>
          <p:nvPr/>
        </p:nvSpPr>
        <p:spPr>
          <a:xfrm>
            <a:off x="864001" y="4836576"/>
            <a:ext cx="2987920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Font typeface="Wingdings" panose="05000000000000000000" pitchFamily="2" charset="2"/>
              <a:buChar char="Ø"/>
            </a:pPr>
            <a:r>
              <a:rPr lang="en-GB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Terminology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ovéPole 40"/>
              <p:cNvSpPr txBox="1"/>
              <p:nvPr/>
            </p:nvSpPr>
            <p:spPr>
              <a:xfrm>
                <a:off x="1188000" y="3992488"/>
                <a:ext cx="7636198" cy="92333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marL="324000" indent="-324000">
                  <a:buClr>
                    <a:srgbClr val="7030A0"/>
                  </a:buClr>
                  <a:buSzPct val="80000"/>
                  <a:buFont typeface="Wingdings" panose="05000000000000000000" pitchFamily="2" charset="2"/>
                  <a:buChar char="q"/>
                </a:pPr>
                <a:r>
                  <a:rPr lang="en-GB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Transaction take</a:t>
                </a:r>
                <a:r>
                  <a:rPr lang="cs-CZ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s</a:t>
                </a:r>
                <a:r>
                  <a:rPr lang="en-GB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place after ex-coupon day </a:t>
                </a:r>
                <a:r>
                  <a:rPr lang="en-GB" dirty="0">
                    <a:latin typeface="Cambria Math" panose="02040503050406030204" pitchFamily="18" charset="0"/>
                    <a:ea typeface="Cambria Math" panose="02040503050406030204" pitchFamily="18" charset="0"/>
                    <a:sym typeface="Wingdings"/>
                  </a:rPr>
                  <a:t> Seller  receives the entire coupon and compensates the buyer for holding the bond for part of the coupon period by paying accrued coupon: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/>
                        <a:ea typeface="Cambria Math" panose="02040503050406030204" pitchFamily="18" charset="0"/>
                      </a:rPr>
                      <m:t>𝐴</m:t>
                    </m:r>
                    <m:r>
                      <a:rPr lang="cs-CZ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𝐶</m:t>
                    </m:r>
                    <m:r>
                      <a:rPr lang="en-GB" b="0" i="1" smtClean="0">
                        <a:latin typeface="Cambria Math"/>
                        <a:ea typeface="Cambria Math" panose="02040503050406030204" pitchFamily="18" charset="0"/>
                      </a:rPr>
                      <m:t>=</m:t>
                    </m:r>
                    <m:r>
                      <a:rPr lang="en-GB" b="0" i="1" smtClean="0">
                        <a:latin typeface="Cambria Math"/>
                        <a:ea typeface="Cambria Math" panose="02040503050406030204" pitchFamily="18" charset="0"/>
                      </a:rPr>
                      <m:t>𝐶</m:t>
                    </m:r>
                    <m:r>
                      <a:rPr lang="en-GB" b="0" i="1" smtClean="0">
                        <a:latin typeface="Cambria Math"/>
                        <a:ea typeface="Cambria Math"/>
                      </a:rPr>
                      <m:t>×</m:t>
                    </m:r>
                    <m:d>
                      <m:dPr>
                        <m:ctrlPr>
                          <a:rPr lang="en-GB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dPr>
                      <m:e>
                        <m:f>
                          <m:fPr>
                            <m:type m:val="lin"/>
                            <m:ctrlPr>
                              <a:rPr lang="en-GB" b="0" i="1" smtClean="0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GB" b="0" i="1" smtClean="0">
                                    <a:latin typeface="Cambria Math" panose="02040503050406030204" pitchFamily="18" charset="0"/>
                                    <a:ea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GB" b="0" i="1" smtClean="0">
                                    <a:latin typeface="Cambria Math"/>
                                    <a:ea typeface="Cambria Math"/>
                                  </a:rPr>
                                  <m:t>1−</m:t>
                                </m:r>
                                <m:r>
                                  <a:rPr lang="en-GB" b="0" i="1" smtClean="0">
                                    <a:latin typeface="Cambria Math"/>
                                    <a:ea typeface="Cambria Math"/>
                                  </a:rPr>
                                  <m:t>𝑛</m:t>
                                </m:r>
                              </m:e>
                              <m:sub>
                                <m:r>
                                  <a:rPr lang="en-GB" b="0" i="1" smtClean="0">
                                    <a:latin typeface="Cambria Math"/>
                                    <a:ea typeface="Cambria Math"/>
                                  </a:rPr>
                                  <m:t>𝑡</m:t>
                                </m:r>
                                <m:r>
                                  <a:rPr lang="cs-CZ" b="0" i="1" smtClean="0">
                                    <a:latin typeface="Cambria Math" panose="02040503050406030204" pitchFamily="18" charset="0"/>
                                    <a:ea typeface="Cambria Math"/>
                                  </a:rPr>
                                  <m:t>𝑑</m:t>
                                </m:r>
                              </m:sub>
                            </m:sSub>
                          </m:num>
                          <m:den>
                            <m:sSub>
                              <m:sSubPr>
                                <m:ctrlPr>
                                  <a:rPr lang="en-GB" b="0" i="1" smtClean="0">
                                    <a:latin typeface="Cambria Math" panose="02040503050406030204" pitchFamily="18" charset="0"/>
                                    <a:ea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GB" b="0" i="1" smtClean="0">
                                    <a:latin typeface="Cambria Math"/>
                                    <a:ea typeface="Cambria Math"/>
                                  </a:rPr>
                                  <m:t>𝑛</m:t>
                                </m:r>
                              </m:e>
                              <m:sub>
                                <m:r>
                                  <a:rPr lang="cs-CZ" b="0" i="1" smtClean="0">
                                    <a:latin typeface="Cambria Math" panose="02040503050406030204" pitchFamily="18" charset="0"/>
                                    <a:ea typeface="Cambria Math"/>
                                  </a:rPr>
                                  <m:t>𝑟𝑑</m:t>
                                </m:r>
                              </m:sub>
                            </m:sSub>
                          </m:den>
                        </m:f>
                      </m:e>
                    </m:d>
                  </m:oMath>
                </a14:m>
                <a:endParaRPr lang="en-GB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41" name="TextovéPole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8000" y="3992488"/>
                <a:ext cx="7636198" cy="923330"/>
              </a:xfrm>
              <a:prstGeom prst="rect">
                <a:avLst/>
              </a:prstGeom>
              <a:blipFill>
                <a:blip r:embed="rId18"/>
                <a:stretch>
                  <a:fillRect l="-160" t="-4636" b="-71523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ovéPole 8"/>
              <p:cNvSpPr txBox="1"/>
              <p:nvPr/>
            </p:nvSpPr>
            <p:spPr>
              <a:xfrm>
                <a:off x="1188000" y="3151634"/>
                <a:ext cx="7658960" cy="92333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marL="324000" indent="-324000">
                  <a:buClr>
                    <a:srgbClr val="7030A0"/>
                  </a:buClr>
                  <a:buSzPct val="80000"/>
                  <a:buFont typeface="Wingdings" panose="05000000000000000000" pitchFamily="2" charset="2"/>
                  <a:buChar char="q"/>
                </a:pPr>
                <a:r>
                  <a:rPr lang="en-GB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Transaction takes place prior to ex-coupon day </a:t>
                </a:r>
                <a:r>
                  <a:rPr lang="en-GB" dirty="0">
                    <a:latin typeface="Cambria Math" panose="02040503050406030204" pitchFamily="18" charset="0"/>
                    <a:ea typeface="Cambria Math" panose="02040503050406030204" pitchFamily="18" charset="0"/>
                    <a:sym typeface="Wingdings"/>
                  </a:rPr>
                  <a:t> B</a:t>
                </a:r>
                <a:r>
                  <a:rPr lang="en-GB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uyer receives the entire coupon and </a:t>
                </a:r>
                <a:r>
                  <a:rPr lang="en-GB" dirty="0">
                    <a:latin typeface="Cambria Math" panose="02040503050406030204" pitchFamily="18" charset="0"/>
                    <a:ea typeface="Cambria Math" panose="02040503050406030204" pitchFamily="18" charset="0"/>
                    <a:sym typeface="Wingdings"/>
                  </a:rPr>
                  <a:t>compensates the seller for holding the bond for part of the coupon period by paying accrued coupon: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/>
                        <a:ea typeface="Cambria Math" panose="02040503050406030204" pitchFamily="18" charset="0"/>
                      </a:rPr>
                      <m:t>𝐴</m:t>
                    </m:r>
                    <m:r>
                      <a:rPr lang="cs-CZ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𝐶</m:t>
                    </m:r>
                    <m:r>
                      <a:rPr lang="en-GB" b="0" i="1" smtClean="0">
                        <a:latin typeface="Cambria Math"/>
                        <a:ea typeface="Cambria Math" panose="02040503050406030204" pitchFamily="18" charset="0"/>
                      </a:rPr>
                      <m:t>=</m:t>
                    </m:r>
                    <m:r>
                      <a:rPr lang="en-GB" b="0" i="1" smtClean="0">
                        <a:latin typeface="Cambria Math"/>
                        <a:ea typeface="Cambria Math" panose="02040503050406030204" pitchFamily="18" charset="0"/>
                      </a:rPr>
                      <m:t>𝐶</m:t>
                    </m:r>
                    <m:r>
                      <a:rPr lang="en-GB" b="0" i="1" smtClean="0">
                        <a:latin typeface="Cambria Math"/>
                        <a:ea typeface="Cambria Math"/>
                      </a:rPr>
                      <m:t>×</m:t>
                    </m:r>
                    <m:d>
                      <m:dPr>
                        <m:ctrlPr>
                          <a:rPr lang="en-GB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dPr>
                      <m:e>
                        <m:f>
                          <m:fPr>
                            <m:type m:val="lin"/>
                            <m:ctrlPr>
                              <a:rPr lang="en-GB" b="0" i="1" smtClean="0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GB" b="0" i="1" smtClean="0">
                                    <a:latin typeface="Cambria Math" panose="02040503050406030204" pitchFamily="18" charset="0"/>
                                    <a:ea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GB" b="0" i="1" smtClean="0">
                                    <a:latin typeface="Cambria Math"/>
                                    <a:ea typeface="Cambria Math"/>
                                  </a:rPr>
                                  <m:t>𝑛</m:t>
                                </m:r>
                              </m:e>
                              <m:sub>
                                <m:r>
                                  <a:rPr lang="en-GB" b="0" i="1" smtClean="0">
                                    <a:latin typeface="Cambria Math"/>
                                    <a:ea typeface="Cambria Math"/>
                                  </a:rPr>
                                  <m:t>𝑡</m:t>
                                </m:r>
                                <m:r>
                                  <a:rPr lang="cs-CZ" b="0" i="1" smtClean="0">
                                    <a:latin typeface="Cambria Math" panose="02040503050406030204" pitchFamily="18" charset="0"/>
                                    <a:ea typeface="Cambria Math"/>
                                  </a:rPr>
                                  <m:t>𝑑</m:t>
                                </m:r>
                              </m:sub>
                            </m:sSub>
                          </m:num>
                          <m:den>
                            <m:sSub>
                              <m:sSubPr>
                                <m:ctrlPr>
                                  <a:rPr lang="en-GB" b="0" i="1" smtClean="0">
                                    <a:latin typeface="Cambria Math" panose="02040503050406030204" pitchFamily="18" charset="0"/>
                                    <a:ea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GB" b="0" i="1" smtClean="0">
                                    <a:latin typeface="Cambria Math"/>
                                    <a:ea typeface="Cambria Math"/>
                                  </a:rPr>
                                  <m:t>𝑛</m:t>
                                </m:r>
                              </m:e>
                              <m:sub>
                                <m:r>
                                  <a:rPr lang="cs-CZ" b="0" i="1" smtClean="0">
                                    <a:latin typeface="Cambria Math" panose="02040503050406030204" pitchFamily="18" charset="0"/>
                                    <a:ea typeface="Cambria Math"/>
                                  </a:rPr>
                                  <m:t>𝑟𝑑</m:t>
                                </m:r>
                              </m:sub>
                            </m:sSub>
                          </m:den>
                        </m:f>
                      </m:e>
                    </m:d>
                  </m:oMath>
                </a14:m>
                <a:endParaRPr lang="en-GB" sz="20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9" name="TextovéPole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8000" y="3151634"/>
                <a:ext cx="7658960" cy="923330"/>
              </a:xfrm>
              <a:prstGeom prst="rect">
                <a:avLst/>
              </a:prstGeom>
              <a:blipFill>
                <a:blip r:embed="rId19"/>
                <a:stretch>
                  <a:fillRect l="-159" t="-3974" r="-955" b="-71523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8" name="TextovéPole 47"/>
          <p:cNvSpPr txBox="1"/>
          <p:nvPr/>
        </p:nvSpPr>
        <p:spPr>
          <a:xfrm>
            <a:off x="864000" y="940658"/>
            <a:ext cx="4450539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Font typeface="Wingdings" panose="05000000000000000000" pitchFamily="2" charset="2"/>
              <a:buChar char="Ø"/>
            </a:pPr>
            <a:r>
              <a:rPr lang="en-GB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Triad of coupon days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ovéPole 44"/>
              <p:cNvSpPr txBox="1"/>
              <p:nvPr/>
            </p:nvSpPr>
            <p:spPr>
              <a:xfrm>
                <a:off x="2140148" y="2883013"/>
                <a:ext cx="402637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600" b="0" i="1" smtClean="0">
                              <a:latin typeface="Cambria Math"/>
                            </a:rPr>
                            <m:t>𝑛</m:t>
                          </m:r>
                        </m:e>
                        <m:sub>
                          <m:r>
                            <a:rPr lang="cs-CZ" sz="1600" b="0" i="1" smtClean="0">
                              <a:latin typeface="Cambria Math" panose="02040503050406030204" pitchFamily="18" charset="0"/>
                            </a:rPr>
                            <m:t>𝑟𝑑</m:t>
                          </m:r>
                        </m:sub>
                      </m:sSub>
                    </m:oMath>
                  </m:oMathPara>
                </a14:m>
                <a:endParaRPr lang="cs-CZ" sz="1600" i="1" dirty="0"/>
              </a:p>
            </p:txBody>
          </p:sp>
        </mc:Choice>
        <mc:Fallback xmlns="">
          <p:sp>
            <p:nvSpPr>
              <p:cNvPr id="45" name="TextovéPole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40148" y="2883013"/>
                <a:ext cx="402637" cy="338554"/>
              </a:xfrm>
              <a:prstGeom prst="rect">
                <a:avLst/>
              </a:prstGeom>
              <a:blipFill>
                <a:blip r:embed="rId20"/>
                <a:stretch>
                  <a:fillRect l="-757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ovéPole 20"/>
              <p:cNvSpPr txBox="1"/>
              <p:nvPr/>
            </p:nvSpPr>
            <p:spPr>
              <a:xfrm>
                <a:off x="1790741" y="2590510"/>
                <a:ext cx="517112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600" b="0" i="1" smtClean="0">
                              <a:latin typeface="Cambria Math"/>
                            </a:rPr>
                            <m:t>𝑛</m:t>
                          </m:r>
                        </m:e>
                        <m:sub>
                          <m:r>
                            <a:rPr lang="cs-CZ" sz="1600" b="0" i="1" smtClean="0">
                              <a:latin typeface="Cambria Math"/>
                            </a:rPr>
                            <m:t>𝑒</m:t>
                          </m:r>
                          <m:r>
                            <a:rPr lang="cs-CZ" sz="16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sub>
                      </m:sSub>
                    </m:oMath>
                  </m:oMathPara>
                </a14:m>
                <a:endParaRPr lang="cs-CZ" sz="1600" i="1" dirty="0"/>
              </a:p>
            </p:txBody>
          </p:sp>
        </mc:Choice>
        <mc:Fallback xmlns="">
          <p:sp>
            <p:nvSpPr>
              <p:cNvPr id="21" name="TextovéPole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0741" y="2590510"/>
                <a:ext cx="517112" cy="338554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ovéPole 29"/>
              <p:cNvSpPr txBox="1"/>
              <p:nvPr/>
            </p:nvSpPr>
            <p:spPr>
              <a:xfrm>
                <a:off x="1515308" y="2334597"/>
                <a:ext cx="392396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600" b="0" i="1" smtClean="0">
                              <a:latin typeface="Cambria Math"/>
                            </a:rPr>
                            <m:t>𝑛</m:t>
                          </m:r>
                        </m:e>
                        <m:sub>
                          <m:r>
                            <a:rPr lang="cs-CZ" sz="1600" b="0" i="1" smtClean="0">
                              <a:latin typeface="Cambria Math"/>
                            </a:rPr>
                            <m:t>𝑡</m:t>
                          </m:r>
                          <m:r>
                            <a:rPr lang="cs-CZ" sz="16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sub>
                      </m:sSub>
                    </m:oMath>
                  </m:oMathPara>
                </a14:m>
                <a:endParaRPr lang="cs-CZ" sz="1600" i="1" dirty="0"/>
              </a:p>
            </p:txBody>
          </p:sp>
        </mc:Choice>
        <mc:Fallback xmlns="">
          <p:sp>
            <p:nvSpPr>
              <p:cNvPr id="30" name="TextovéPole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15308" y="2334597"/>
                <a:ext cx="392396" cy="338554"/>
              </a:xfrm>
              <a:prstGeom prst="rect">
                <a:avLst/>
              </a:prstGeom>
              <a:blipFill>
                <a:blip r:embed="rId22"/>
                <a:stretch>
                  <a:fillRect l="-937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7" name="Přímá spojnice 36"/>
          <p:cNvCxnSpPr/>
          <p:nvPr/>
        </p:nvCxnSpPr>
        <p:spPr>
          <a:xfrm>
            <a:off x="2003172" y="2157624"/>
            <a:ext cx="0" cy="291897"/>
          </a:xfrm>
          <a:prstGeom prst="line">
            <a:avLst/>
          </a:prstGeom>
          <a:ln w="25400">
            <a:solidFill>
              <a:schemeClr val="accent5"/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nice 11"/>
          <p:cNvCxnSpPr/>
          <p:nvPr/>
        </p:nvCxnSpPr>
        <p:spPr>
          <a:xfrm>
            <a:off x="1368000" y="2449521"/>
            <a:ext cx="648000" cy="0"/>
          </a:xfrm>
          <a:prstGeom prst="line">
            <a:avLst/>
          </a:prstGeom>
          <a:ln w="25400">
            <a:solidFill>
              <a:schemeClr val="accent5"/>
            </a:solidFill>
            <a:headEnd type="stealth" w="med" len="lg"/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5" name="Tabulka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8871070"/>
              </p:ext>
            </p:extLst>
          </p:nvPr>
        </p:nvGraphicFramePr>
        <p:xfrm>
          <a:off x="1362998" y="1905356"/>
          <a:ext cx="3420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cs-CZ" dirty="0">
                        <a:ln w="15875">
                          <a:solidFill>
                            <a:srgbClr val="000000"/>
                          </a:solidFill>
                        </a:ln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>
                        <a:ln w="12700">
                          <a:solidFill>
                            <a:srgbClr val="000000"/>
                          </a:solidFill>
                        </a:ln>
                      </a:endParaRPr>
                    </a:p>
                  </a:txBody>
                  <a:tcPr marL="0" marR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>
                          <a:ln w="15875">
                            <a:solidFill>
                              <a:srgbClr val="000000"/>
                            </a:solidFill>
                          </a:ln>
                        </a:rPr>
                        <a:t>…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9" name="Obdélník 28"/>
          <p:cNvSpPr/>
          <p:nvPr/>
        </p:nvSpPr>
        <p:spPr>
          <a:xfrm>
            <a:off x="1969202" y="1905298"/>
            <a:ext cx="66498" cy="3600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43" name="Přímá spojnice 42"/>
          <p:cNvCxnSpPr/>
          <p:nvPr/>
        </p:nvCxnSpPr>
        <p:spPr>
          <a:xfrm>
            <a:off x="2542685" y="1968335"/>
            <a:ext cx="4807" cy="730050"/>
          </a:xfrm>
          <a:prstGeom prst="line">
            <a:avLst/>
          </a:prstGeom>
          <a:ln w="25400">
            <a:solidFill>
              <a:schemeClr val="accent5"/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Obdélník 31"/>
          <p:cNvSpPr/>
          <p:nvPr/>
        </p:nvSpPr>
        <p:spPr>
          <a:xfrm>
            <a:off x="4006028" y="1905258"/>
            <a:ext cx="66498" cy="3600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Obdélník 9"/>
          <p:cNvSpPr/>
          <p:nvPr/>
        </p:nvSpPr>
        <p:spPr>
          <a:xfrm>
            <a:off x="2512703" y="1905298"/>
            <a:ext cx="66498" cy="3600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44" name="Přímá spojnice 43"/>
          <p:cNvCxnSpPr/>
          <p:nvPr/>
        </p:nvCxnSpPr>
        <p:spPr>
          <a:xfrm>
            <a:off x="1368000" y="2696888"/>
            <a:ext cx="1182413" cy="0"/>
          </a:xfrm>
          <a:prstGeom prst="line">
            <a:avLst/>
          </a:prstGeom>
          <a:ln w="25400">
            <a:solidFill>
              <a:schemeClr val="accent5"/>
            </a:solidFill>
            <a:headEnd type="stealth" w="med" len="lg"/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Přímá spojnice 45"/>
          <p:cNvCxnSpPr/>
          <p:nvPr/>
        </p:nvCxnSpPr>
        <p:spPr>
          <a:xfrm>
            <a:off x="1368000" y="2990856"/>
            <a:ext cx="1440000" cy="0"/>
          </a:xfrm>
          <a:prstGeom prst="line">
            <a:avLst/>
          </a:prstGeom>
          <a:ln w="25400">
            <a:solidFill>
              <a:schemeClr val="accent5"/>
            </a:solidFill>
            <a:headEnd type="stealth" w="med" len="lg"/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ovéPole 33"/>
              <p:cNvSpPr txBox="1"/>
              <p:nvPr/>
            </p:nvSpPr>
            <p:spPr>
              <a:xfrm>
                <a:off x="2820054" y="1591157"/>
                <a:ext cx="392004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60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600" b="0" i="1" dirty="0" smtClean="0">
                              <a:latin typeface="Cambria Math"/>
                            </a:rPr>
                            <m:t>𝐷</m:t>
                          </m:r>
                        </m:e>
                        <m:sub>
                          <m:r>
                            <a:rPr lang="cs-CZ" sz="1600" b="0" i="1" dirty="0" smtClean="0">
                              <a:latin typeface="Cambria Math" panose="02040503050406030204" pitchFamily="18" charset="0"/>
                            </a:rPr>
                            <m:t>𝑟𝑑</m:t>
                          </m:r>
                        </m:sub>
                      </m:sSub>
                    </m:oMath>
                  </m:oMathPara>
                </a14:m>
                <a:endParaRPr lang="cs-CZ" sz="1600" i="1" dirty="0"/>
              </a:p>
            </p:txBody>
          </p:sp>
        </mc:Choice>
        <mc:Fallback xmlns="">
          <p:sp>
            <p:nvSpPr>
              <p:cNvPr id="34" name="TextovéPole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20054" y="1591157"/>
                <a:ext cx="392004" cy="338554"/>
              </a:xfrm>
              <a:prstGeom prst="rect">
                <a:avLst/>
              </a:prstGeom>
              <a:blipFill rotWithShape="1">
                <a:blip r:embed="rId23"/>
                <a:stretch>
                  <a:fillRect l="-1718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ovéPole 34"/>
              <p:cNvSpPr txBox="1"/>
              <p:nvPr/>
            </p:nvSpPr>
            <p:spPr>
              <a:xfrm>
                <a:off x="4250122" y="1588941"/>
                <a:ext cx="392004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60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600" b="0" i="1" dirty="0" smtClean="0">
                              <a:latin typeface="Cambria Math"/>
                            </a:rPr>
                            <m:t>𝐷</m:t>
                          </m:r>
                        </m:e>
                        <m:sub>
                          <m:r>
                            <a:rPr lang="cs-CZ" sz="1600" b="0" i="1" dirty="0" smtClean="0">
                              <a:latin typeface="Cambria Math" panose="02040503050406030204" pitchFamily="18" charset="0"/>
                            </a:rPr>
                            <m:t>𝑟𝑑</m:t>
                          </m:r>
                        </m:sub>
                      </m:sSub>
                    </m:oMath>
                  </m:oMathPara>
                </a14:m>
                <a:endParaRPr lang="cs-CZ" sz="1600" i="1" dirty="0"/>
              </a:p>
            </p:txBody>
          </p:sp>
        </mc:Choice>
        <mc:Fallback xmlns="">
          <p:sp>
            <p:nvSpPr>
              <p:cNvPr id="35" name="TextovéPole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50122" y="1588941"/>
                <a:ext cx="392004" cy="338554"/>
              </a:xfrm>
              <a:prstGeom prst="rect">
                <a:avLst/>
              </a:prstGeom>
              <a:blipFill>
                <a:blip r:embed="rId24"/>
                <a:stretch>
                  <a:fillRect l="-1538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Pětiúhelník 4"/>
          <p:cNvSpPr/>
          <p:nvPr/>
        </p:nvSpPr>
        <p:spPr>
          <a:xfrm>
            <a:off x="4836343" y="1905098"/>
            <a:ext cx="272640" cy="360000"/>
          </a:xfrm>
          <a:prstGeom prst="homePlate">
            <a:avLst/>
          </a:prstGeom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ovéPole 35"/>
              <p:cNvSpPr txBox="1"/>
              <p:nvPr/>
            </p:nvSpPr>
            <p:spPr>
              <a:xfrm>
                <a:off x="5475337" y="1268761"/>
                <a:ext cx="3384376" cy="151216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noAutofit/>
              </a:bodyPr>
              <a:lstStyle/>
              <a:p>
                <a:pPr marL="627063" indent="-627063">
                  <a:lnSpc>
                    <a:spcPts val="2160"/>
                  </a:lnSpc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GB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>
                            <a:latin typeface="Cambria Math"/>
                            <a:ea typeface="Cambria Math" panose="02040503050406030204" pitchFamily="18" charset="0"/>
                          </a:rPr>
                          <m:t>𝐷</m:t>
                        </m:r>
                      </m:e>
                      <m:sub>
                        <m:r>
                          <a:rPr lang="en-GB" i="1">
                            <a:latin typeface="Cambria Math"/>
                            <a:ea typeface="Cambria Math" panose="02040503050406030204" pitchFamily="18" charset="0"/>
                          </a:rPr>
                          <m:t>𝑡</m:t>
                        </m:r>
                        <m:r>
                          <a:rPr lang="cs-CZ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</m:t>
                        </m:r>
                      </m:sub>
                    </m:sSub>
                    <m:r>
                      <a:rPr lang="en-GB" i="1">
                        <a:latin typeface="Cambria Math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dirty="0">
                    <a:latin typeface="Cambria Math"/>
                    <a:ea typeface="Cambria Math" panose="02040503050406030204" pitchFamily="18" charset="0"/>
                  </a:rPr>
                  <a:t>… transaction day</a:t>
                </a:r>
              </a:p>
              <a:p>
                <a:pPr>
                  <a:lnSpc>
                    <a:spcPts val="216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>
                              <a:latin typeface="Cambria Math"/>
                              <a:ea typeface="Cambria Math" panose="02040503050406030204" pitchFamily="18" charset="0"/>
                            </a:rPr>
                            <m:t>𝐷</m:t>
                          </m:r>
                        </m:e>
                        <m:sub>
                          <m:r>
                            <a:rPr lang="en-GB" i="1">
                              <a:latin typeface="Cambria Math"/>
                              <a:ea typeface="Cambria Math" panose="02040503050406030204" pitchFamily="18" charset="0"/>
                            </a:rPr>
                            <m:t>𝑒</m:t>
                          </m:r>
                          <m:r>
                            <a:rPr lang="cs-CZ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</m:sub>
                      </m:sSub>
                      <m:r>
                        <m:rPr>
                          <m:nor/>
                        </m:rPr>
                        <a:rPr lang="en-GB">
                          <a:latin typeface="Cambria Math"/>
                          <a:ea typeface="Cambria Math" panose="02040503050406030204" pitchFamily="18" charset="0"/>
                        </a:rPr>
                        <m:t> … </m:t>
                      </m:r>
                      <m:r>
                        <m:rPr>
                          <m:nor/>
                        </m:rPr>
                        <a:rPr lang="en-GB">
                          <a:latin typeface="Cambria Math"/>
                          <a:ea typeface="Cambria Math" panose="02040503050406030204" pitchFamily="18" charset="0"/>
                        </a:rPr>
                        <m:t>ex</m:t>
                      </m:r>
                      <m:r>
                        <a:rPr lang="en-GB" i="1" smtClean="0">
                          <a:latin typeface="Cambria Math"/>
                          <a:ea typeface="Cambria Math" panose="02040503050406030204" pitchFamily="18" charset="0"/>
                        </a:rPr>
                        <m:t>‑</m:t>
                      </m:r>
                      <m:r>
                        <m:rPr>
                          <m:nor/>
                        </m:rPr>
                        <a:rPr lang="en-GB" b="0" i="0" smtClean="0">
                          <a:latin typeface="Cambria Math"/>
                          <a:ea typeface="Cambria Math" panose="02040503050406030204" pitchFamily="18" charset="0"/>
                        </a:rPr>
                        <m:t>coupon</m:t>
                      </m:r>
                      <m:r>
                        <m:rPr>
                          <m:nor/>
                        </m:rPr>
                        <a:rPr lang="en-GB" b="0" i="0" smtClean="0">
                          <a:latin typeface="Cambria Math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GB">
                          <a:latin typeface="Cambria Math"/>
                          <a:ea typeface="Cambria Math" panose="02040503050406030204" pitchFamily="18" charset="0"/>
                        </a:rPr>
                        <m:t>da</m:t>
                      </m:r>
                      <m:r>
                        <m:rPr>
                          <m:nor/>
                        </m:rPr>
                        <a:rPr lang="en-GB" smtClean="0">
                          <a:latin typeface="Cambria Math"/>
                          <a:ea typeface="Cambria Math" panose="02040503050406030204" pitchFamily="18" charset="0"/>
                        </a:rPr>
                        <m:t>y</m:t>
                      </m:r>
                    </m:oMath>
                  </m:oMathPara>
                </a14:m>
                <a:endParaRPr lang="en-GB" dirty="0">
                  <a:latin typeface="Cambria Math"/>
                  <a:ea typeface="Cambria Math" panose="02040503050406030204" pitchFamily="18" charset="0"/>
                </a:endParaRPr>
              </a:p>
              <a:p>
                <a:pPr>
                  <a:lnSpc>
                    <a:spcPts val="216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i="1">
                              <a:latin typeface="Cambria Math"/>
                              <a:ea typeface="Cambria Math" panose="02040503050406030204" pitchFamily="18" charset="0"/>
                            </a:rPr>
                            <m:t>𝐷</m:t>
                          </m:r>
                        </m:e>
                        <m:sub>
                          <m:r>
                            <a:rPr lang="cs-CZ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𝑟𝑑</m:t>
                          </m:r>
                        </m:sub>
                      </m:sSub>
                      <m:r>
                        <m:rPr>
                          <m:nor/>
                        </m:rPr>
                        <a:rPr lang="en-GB">
                          <a:latin typeface="Cambria Math"/>
                        </a:rPr>
                        <m:t> … </m:t>
                      </m:r>
                      <m:r>
                        <m:rPr>
                          <m:nor/>
                        </m:rPr>
                        <a:rPr lang="cs-CZ" b="0" i="0" smtClean="0">
                          <a:latin typeface="Cambria Math"/>
                        </a:rPr>
                        <m:t>record</m:t>
                      </m:r>
                      <m:r>
                        <m:rPr>
                          <m:nor/>
                        </m:rPr>
                        <a:rPr lang="cs-CZ" b="0" i="0" smtClean="0">
                          <a:latin typeface="Cambria Math"/>
                        </a:rPr>
                        <m:t> </m:t>
                      </m:r>
                      <m:r>
                        <m:rPr>
                          <m:nor/>
                        </m:rPr>
                        <a:rPr lang="en-GB">
                          <a:latin typeface="Cambria Math"/>
                          <a:ea typeface="Cambria Math" panose="02040503050406030204" pitchFamily="18" charset="0"/>
                        </a:rPr>
                        <m:t>day</m:t>
                      </m:r>
                    </m:oMath>
                  </m:oMathPara>
                </a14:m>
                <a:endParaRPr lang="en-GB" dirty="0">
                  <a:latin typeface="Cambria Math"/>
                  <a:ea typeface="Cambria Math" panose="02040503050406030204" pitchFamily="18" charset="0"/>
                </a:endParaRPr>
              </a:p>
              <a:p>
                <a:pPr marL="180975" indent="-180975">
                  <a:lnSpc>
                    <a:spcPts val="2160"/>
                  </a:lnSpc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GB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>
                            <a:latin typeface="Cambria Math"/>
                            <a:ea typeface="Cambria Math" panose="02040503050406030204" pitchFamily="18" charset="0"/>
                          </a:rPr>
                          <m:t>𝑛</m:t>
                        </m:r>
                      </m:e>
                      <m:sub>
                        <m:r>
                          <a:rPr lang="en-GB">
                            <a:latin typeface="Cambria Math"/>
                            <a:ea typeface="Cambria Math" panose="02040503050406030204" pitchFamily="18" charset="0"/>
                          </a:rPr>
                          <m:t>𝑡</m:t>
                        </m:r>
                        <m:r>
                          <a:rPr lang="cs-CZ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</m:t>
                        </m:r>
                      </m:sub>
                    </m:sSub>
                    <m:r>
                      <a:rPr lang="en-GB" b="0" i="1" smtClean="0">
                        <a:latin typeface="Cambria Math"/>
                        <a:ea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en-GB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>
                            <a:latin typeface="Cambria Math"/>
                            <a:ea typeface="Cambria Math" panose="02040503050406030204" pitchFamily="18" charset="0"/>
                          </a:rPr>
                          <m:t>𝑛</m:t>
                        </m:r>
                      </m:e>
                      <m:sub>
                        <m:r>
                          <a:rPr lang="en-GB">
                            <a:latin typeface="Cambria Math"/>
                            <a:ea typeface="Cambria Math" panose="02040503050406030204" pitchFamily="18" charset="0"/>
                          </a:rPr>
                          <m:t>𝑒</m:t>
                        </m:r>
                        <m:r>
                          <a:rPr lang="cs-CZ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</m:t>
                        </m:r>
                      </m:sub>
                    </m:sSub>
                    <m:r>
                      <a:rPr lang="en-GB" b="0" i="1" smtClean="0">
                        <a:latin typeface="Cambria Math"/>
                        <a:ea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en-GB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b="0" i="1" smtClean="0">
                            <a:latin typeface="Cambria Math"/>
                            <a:ea typeface="Cambria Math" panose="02040503050406030204" pitchFamily="18" charset="0"/>
                          </a:rPr>
                          <m:t>𝑛</m:t>
                        </m:r>
                      </m:e>
                      <m:sub>
                        <m:r>
                          <a:rPr lang="cs-CZ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𝑟𝑑</m:t>
                        </m:r>
                      </m:sub>
                    </m:sSub>
                    <m:r>
                      <m:rPr>
                        <m:nor/>
                      </m:rPr>
                      <a:rPr lang="en-GB" b="0" i="0" smtClean="0">
                        <a:latin typeface="Cambria Math"/>
                        <a:ea typeface="Cambria Math" panose="02040503050406030204" pitchFamily="18" charset="0"/>
                      </a:rPr>
                      <m:t>… </m:t>
                    </m:r>
                    <m:r>
                      <m:rPr>
                        <m:nor/>
                      </m:rPr>
                      <a:rPr lang="en-GB" b="0" i="0" smtClean="0">
                        <a:latin typeface="Cambria Math"/>
                        <a:ea typeface="Cambria Math" panose="02040503050406030204" pitchFamily="18" charset="0"/>
                      </a:rPr>
                      <m:t>number</m:t>
                    </m:r>
                    <m:r>
                      <m:rPr>
                        <m:nor/>
                      </m:rPr>
                      <a:rPr lang="en-GB" b="0" i="0" smtClean="0">
                        <a:latin typeface="Cambria Math"/>
                        <a:ea typeface="Cambria Math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en-GB" b="0" i="0" smtClean="0">
                        <a:latin typeface="Cambria Math"/>
                        <a:ea typeface="Cambria Math" panose="02040503050406030204" pitchFamily="18" charset="0"/>
                      </a:rPr>
                      <m:t>of</m:t>
                    </m:r>
                    <m:r>
                      <m:rPr>
                        <m:nor/>
                      </m:rPr>
                      <a:rPr lang="en-GB" b="0" i="0" smtClean="0">
                        <a:latin typeface="Cambria Math"/>
                        <a:ea typeface="Cambria Math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en-GB" b="0" i="0" smtClean="0">
                        <a:latin typeface="Cambria Math"/>
                        <a:ea typeface="Cambria Math" panose="02040503050406030204" pitchFamily="18" charset="0"/>
                      </a:rPr>
                      <m:t>days</m:t>
                    </m:r>
                    <m:r>
                      <m:rPr>
                        <m:nor/>
                      </m:rPr>
                      <a:rPr lang="en-GB" b="0" i="0" smtClean="0">
                        <a:latin typeface="Cambria Math"/>
                        <a:ea typeface="Cambria Math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cs-CZ" b="0" i="0" smtClean="0">
                        <a:latin typeface="Cambria Math"/>
                        <a:ea typeface="Cambria Math" panose="02040503050406030204" pitchFamily="18" charset="0"/>
                      </a:rPr>
                      <m:t>in</m:t>
                    </m:r>
                    <m:r>
                      <m:rPr>
                        <m:nor/>
                      </m:rPr>
                      <a:rPr lang="cs-CZ" b="0" i="0" smtClean="0">
                        <a:latin typeface="Cambria Math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cs-CZ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r</a:t>
                </a:r>
                <a:r>
                  <a:rPr lang="en-GB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espective periods</a:t>
                </a:r>
              </a:p>
            </p:txBody>
          </p:sp>
        </mc:Choice>
        <mc:Fallback xmlns="">
          <p:sp>
            <p:nvSpPr>
              <p:cNvPr id="36" name="TextovéPole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75337" y="1268761"/>
                <a:ext cx="3384376" cy="1512168"/>
              </a:xfrm>
              <a:prstGeom prst="rect">
                <a:avLst/>
              </a:prstGeom>
              <a:blipFill>
                <a:blip r:embed="rId25"/>
                <a:stretch>
                  <a:fillRect t="-3226" b="-3629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44000" y="144000"/>
            <a:ext cx="4415968" cy="648072"/>
          </a:xfrm>
        </p:spPr>
        <p:txBody>
          <a:bodyPr/>
          <a:lstStyle/>
          <a:p>
            <a:r>
              <a:rPr lang="en-GB" dirty="0"/>
              <a:t>Clean and full price</a:t>
            </a:r>
          </a:p>
        </p:txBody>
      </p:sp>
    </p:spTree>
    <p:extLst>
      <p:ext uri="{BB962C8B-B14F-4D97-AF65-F5344CB8AC3E}">
        <p14:creationId xmlns:p14="http://schemas.microsoft.com/office/powerpoint/2010/main" val="15787283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180000" y="6336000"/>
            <a:ext cx="3312000" cy="360000"/>
          </a:xfrm>
        </p:spPr>
        <p:txBody>
          <a:bodyPr/>
          <a:lstStyle/>
          <a:p>
            <a:r>
              <a:rPr lang="en-GB" dirty="0"/>
              <a:t>Essentials of bond pricing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>
          <a:xfrm>
            <a:off x="7164000" y="6336000"/>
            <a:ext cx="1800000" cy="360000"/>
          </a:xfrm>
        </p:spPr>
        <p:txBody>
          <a:bodyPr/>
          <a:lstStyle/>
          <a:p>
            <a:pPr algn="r"/>
            <a:r>
              <a:rPr lang="cs-CZ" dirty="0"/>
              <a:t>9</a:t>
            </a:r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44000" y="144000"/>
            <a:ext cx="5136257" cy="648072"/>
          </a:xfrm>
        </p:spPr>
        <p:txBody>
          <a:bodyPr/>
          <a:lstStyle/>
          <a:p>
            <a:r>
              <a:rPr lang="en-GB" dirty="0">
                <a:solidFill>
                  <a:srgbClr val="000000"/>
                </a:solidFill>
              </a:rPr>
              <a:t>Price-yield relationship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864000" y="946820"/>
            <a:ext cx="3775200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Font typeface="Wingdings" panose="05000000000000000000" pitchFamily="2" charset="2"/>
              <a:buChar char="Ø"/>
            </a:pPr>
            <a:r>
              <a:rPr lang="en-GB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Summation formula </a:t>
            </a:r>
            <a:r>
              <a:rPr lang="cs-CZ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endParaRPr lang="en-GB" sz="22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ovéPole 16"/>
              <p:cNvSpPr txBox="1"/>
              <p:nvPr/>
            </p:nvSpPr>
            <p:spPr>
              <a:xfrm>
                <a:off x="1168781" y="1585986"/>
                <a:ext cx="5347435" cy="126695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</m:t>
                      </m:r>
                      <m:r>
                        <a:rPr lang="cs-CZ" b="0" i="1" smtClean="0">
                          <a:latin typeface="Cambria Math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f>
                            <m:fPr>
                              <m:type m:val="lin"/>
                              <m:ctrlPr>
                                <a:rPr lang="cs-CZ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cs-CZ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cs-CZ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𝑐</m:t>
                              </m:r>
                            </m:num>
                            <m:den>
                              <m:r>
                                <a:rPr lang="cs-CZ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𝑚</m:t>
                              </m:r>
                              <m:r>
                                <a:rPr lang="cs-CZ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)</m:t>
                              </m:r>
                            </m:den>
                          </m:f>
                          <m:r>
                            <a:rPr lang="cs-CZ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𝑀</m:t>
                          </m:r>
                        </m:num>
                        <m:den>
                          <m:d>
                            <m:dPr>
                              <m:ctrlPr>
                                <a:rPr lang="cs-CZ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cs-CZ" b="0" i="1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  <m:t>1+</m:t>
                              </m:r>
                              <m:f>
                                <m:fPr>
                                  <m:type m:val="lin"/>
                                  <m:ctrlPr>
                                    <a:rPr lang="cs-CZ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cs-CZ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𝑟</m:t>
                                  </m:r>
                                </m:num>
                                <m:den>
                                  <m:r>
                                    <a:rPr lang="cs-CZ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𝑚</m:t>
                                  </m:r>
                                </m:den>
                              </m:f>
                            </m:e>
                          </m:d>
                        </m:den>
                      </m:f>
                      <m:r>
                        <a:rPr lang="cs-CZ" b="0" i="1" smtClean="0">
                          <a:latin typeface="Cambria Math"/>
                          <a:ea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cs-CZ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f>
                            <m:fPr>
                              <m:type m:val="lin"/>
                              <m:ctrlPr>
                                <a:rPr lang="cs-CZ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cs-CZ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cs-CZ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𝑐</m:t>
                              </m:r>
                            </m:num>
                            <m:den>
                              <m:r>
                                <a:rPr lang="cs-CZ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𝑚</m:t>
                              </m:r>
                              <m:r>
                                <a:rPr lang="cs-CZ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)</m:t>
                              </m:r>
                            </m:den>
                          </m:f>
                          <m:r>
                            <a:rPr lang="cs-CZ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𝑀</m:t>
                          </m:r>
                        </m:num>
                        <m:den>
                          <m:sSup>
                            <m:sSupPr>
                              <m:ctrlPr>
                                <a:rPr lang="cs-CZ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cs-CZ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cs-CZ" b="0" i="1" smtClean="0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  <m:t>1+</m:t>
                                  </m:r>
                                  <m:f>
                                    <m:fPr>
                                      <m:type m:val="lin"/>
                                      <m:ctrlPr>
                                        <a:rPr lang="cs-CZ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cs-CZ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𝑟</m:t>
                                      </m:r>
                                    </m:num>
                                    <m:den>
                                      <m:r>
                                        <a:rPr lang="cs-CZ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𝑚</m:t>
                                      </m:r>
                                    </m:den>
                                  </m:f>
                                </m:e>
                              </m:d>
                            </m:e>
                            <m:sup>
                              <m:r>
                                <a:rPr lang="cs-CZ" b="0" i="1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cs-CZ" b="0" i="1" smtClean="0">
                          <a:latin typeface="Cambria Math"/>
                          <a:ea typeface="Cambria Math" panose="02040503050406030204" pitchFamily="18" charset="0"/>
                        </a:rPr>
                        <m:t>+ …+</m:t>
                      </m:r>
                      <m:f>
                        <m:fPr>
                          <m:ctrlPr>
                            <a:rPr lang="cs-CZ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f>
                            <m:fPr>
                              <m:type m:val="lin"/>
                              <m:ctrlPr>
                                <a:rPr lang="cs-CZ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cs-CZ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cs-CZ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𝑐</m:t>
                              </m:r>
                            </m:num>
                            <m:den>
                              <m:r>
                                <a:rPr lang="cs-CZ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𝑚</m:t>
                              </m:r>
                              <m:r>
                                <a:rPr lang="cs-CZ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)</m:t>
                              </m:r>
                            </m:den>
                          </m:f>
                          <m:r>
                            <a:rPr lang="cs-CZ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𝑀</m:t>
                          </m:r>
                          <m:r>
                            <a:rPr lang="cs-CZ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cs-CZ" b="0" i="1" smtClean="0">
                              <a:latin typeface="Cambria Math"/>
                              <a:ea typeface="Cambria Math" panose="02040503050406030204" pitchFamily="18" charset="0"/>
                            </a:rPr>
                            <m:t>𝑀</m:t>
                          </m:r>
                        </m:num>
                        <m:den>
                          <m:sSup>
                            <m:sSupPr>
                              <m:ctrlPr>
                                <a:rPr lang="cs-CZ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cs-CZ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cs-CZ" b="0" i="1" smtClean="0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  <m:t>1+</m:t>
                                  </m:r>
                                  <m:f>
                                    <m:fPr>
                                      <m:type m:val="lin"/>
                                      <m:ctrlPr>
                                        <a:rPr lang="cs-CZ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cs-CZ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𝑟</m:t>
                                      </m:r>
                                    </m:num>
                                    <m:den>
                                      <m:r>
                                        <a:rPr lang="cs-CZ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𝑚</m:t>
                                      </m:r>
                                    </m:den>
                                  </m:f>
                                </m:e>
                              </m:d>
                            </m:e>
                            <m:sup>
                              <m:r>
                                <a:rPr lang="cs-CZ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𝑚𝑇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cs-CZ" b="0" i="1" dirty="0">
                  <a:latin typeface="Cambria Math"/>
                  <a:ea typeface="Cambria Math" panose="02040503050406030204" pitchFamily="18" charset="0"/>
                </a:endParaRPr>
              </a:p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cs-CZ" b="0" i="1" smtClean="0">
                        <a:latin typeface="Cambria Math"/>
                        <a:ea typeface="Cambria Math" panose="02040503050406030204" pitchFamily="18" charset="0"/>
                      </a:rPr>
                      <m:t>              </m:t>
                    </m:r>
                    <m:r>
                      <a:rPr lang="cs-CZ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   </m:t>
                    </m:r>
                    <m:r>
                      <a:rPr lang="cs-CZ" b="0" i="1" smtClean="0">
                        <a:latin typeface="Cambria Math"/>
                        <a:ea typeface="Cambria Math" panose="02040503050406030204" pitchFamily="18" charset="0"/>
                      </a:rPr>
                      <m:t>=</m:t>
                    </m:r>
                    <m:r>
                      <a:rPr lang="cs-CZ" b="0" i="1" smtClean="0">
                        <a:latin typeface="Cambria Math"/>
                        <a:ea typeface="Cambria Math" panose="02040503050406030204" pitchFamily="18" charset="0"/>
                      </a:rPr>
                      <m:t>𝑀</m:t>
                    </m:r>
                    <m:r>
                      <a:rPr lang="cs-CZ" b="0" i="1" smtClean="0">
                        <a:latin typeface="Cambria Math"/>
                        <a:ea typeface="Cambria Math"/>
                      </a:rPr>
                      <m:t>×</m:t>
                    </m:r>
                    <m:d>
                      <m:dPr>
                        <m:begChr m:val="["/>
                        <m:endChr m:val="]"/>
                        <m:ctrlPr>
                          <a:rPr lang="cs-CZ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cs-CZ" b="0" i="1" smtClean="0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fPr>
                          <m:num>
                            <m:r>
                              <a:rPr lang="cs-CZ" b="0" i="1" smtClean="0">
                                <a:latin typeface="Cambria Math"/>
                                <a:ea typeface="Cambria Math"/>
                              </a:rPr>
                              <m:t>𝑐</m:t>
                            </m:r>
                          </m:num>
                          <m:den>
                            <m:r>
                              <a:rPr lang="cs-CZ" b="0" i="1" smtClean="0">
                                <a:latin typeface="Cambria Math"/>
                                <a:ea typeface="Cambria Math"/>
                              </a:rPr>
                              <m:t>𝑟</m:t>
                            </m:r>
                          </m:den>
                        </m:f>
                        <m:r>
                          <a:rPr lang="cs-CZ" b="0" i="1" smtClean="0">
                            <a:latin typeface="Cambria Math"/>
                            <a:ea typeface="Cambria Math"/>
                          </a:rPr>
                          <m:t>×</m:t>
                        </m:r>
                        <m:d>
                          <m:dPr>
                            <m:ctrlPr>
                              <a:rPr lang="cs-CZ" b="0" i="1" smtClean="0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dPr>
                          <m:e>
                            <m:r>
                              <a:rPr lang="cs-CZ" b="0" i="1" smtClean="0">
                                <a:latin typeface="Cambria Math"/>
                                <a:ea typeface="Cambria Math"/>
                              </a:rPr>
                              <m:t>1−</m:t>
                            </m:r>
                            <m:f>
                              <m:fPr>
                                <m:ctrlPr>
                                  <a:rPr lang="cs-CZ" b="0" i="1" smtClean="0">
                                    <a:latin typeface="Cambria Math" panose="02040503050406030204" pitchFamily="18" charset="0"/>
                                    <a:ea typeface="Cambria Math"/>
                                  </a:rPr>
                                </m:ctrlPr>
                              </m:fPr>
                              <m:num>
                                <m:r>
                                  <a:rPr lang="cs-CZ" b="0" i="1" smtClean="0">
                                    <a:latin typeface="Cambria Math"/>
                                    <a:ea typeface="Cambria Math"/>
                                  </a:rPr>
                                  <m:t>1</m:t>
                                </m:r>
                              </m:num>
                              <m:den>
                                <m:sSup>
                                  <m:sSupPr>
                                    <m:ctrlPr>
                                      <a:rPr lang="cs-CZ" b="0" i="1" smtClean="0">
                                        <a:latin typeface="Cambria Math" panose="02040503050406030204" pitchFamily="18" charset="0"/>
                                        <a:ea typeface="Cambria Math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ctrlPr>
                                          <a:rPr lang="cs-CZ" b="0" i="1" smtClean="0">
                                            <a:latin typeface="Cambria Math" panose="02040503050406030204" pitchFamily="18" charset="0"/>
                                            <a:ea typeface="Cambria Math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cs-CZ" b="0" i="1" smtClean="0">
                                            <a:latin typeface="Cambria Math"/>
                                            <a:ea typeface="Cambria Math"/>
                                          </a:rPr>
                                          <m:t>1+</m:t>
                                        </m:r>
                                        <m:f>
                                          <m:fPr>
                                            <m:type m:val="lin"/>
                                            <m:ctrlPr>
                                              <a:rPr lang="cs-CZ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cs-CZ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𝑟</m:t>
                                            </m:r>
                                          </m:num>
                                          <m:den>
                                            <m:r>
                                              <a:rPr lang="cs-CZ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𝑚</m:t>
                                            </m:r>
                                          </m:den>
                                        </m:f>
                                      </m:e>
                                    </m:d>
                                  </m:e>
                                  <m:sup>
                                    <m:r>
                                      <a:rPr lang="cs-CZ" b="0" i="1" smtClean="0">
                                        <a:latin typeface="Cambria Math" panose="02040503050406030204" pitchFamily="18" charset="0"/>
                                        <a:ea typeface="Cambria Math"/>
                                      </a:rPr>
                                      <m:t>𝑚𝑇</m:t>
                                    </m:r>
                                  </m:sup>
                                </m:sSup>
                              </m:den>
                            </m:f>
                          </m:e>
                        </m:d>
                        <m:r>
                          <a:rPr lang="cs-CZ" b="0" i="1" smtClean="0">
                            <a:latin typeface="Cambria Math"/>
                            <a:ea typeface="Cambria Math"/>
                          </a:rPr>
                          <m:t>+</m:t>
                        </m:r>
                        <m:f>
                          <m:fPr>
                            <m:ctrlPr>
                              <a:rPr lang="cs-CZ" i="1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fPr>
                          <m:num>
                            <m:r>
                              <a:rPr lang="cs-CZ" i="1">
                                <a:latin typeface="Cambria Math"/>
                                <a:ea typeface="Cambria Math"/>
                              </a:rPr>
                              <m:t>1</m:t>
                            </m:r>
                          </m:num>
                          <m:den>
                            <m:sSup>
                              <m:sSupPr>
                                <m:ctrlPr>
                                  <a:rPr lang="cs-CZ" i="1">
                                    <a:latin typeface="Cambria Math" panose="02040503050406030204" pitchFamily="18" charset="0"/>
                                    <a:ea typeface="Cambria Math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cs-CZ" i="1">
                                        <a:latin typeface="Cambria Math" panose="02040503050406030204" pitchFamily="18" charset="0"/>
                                        <a:ea typeface="Cambria Math"/>
                                      </a:rPr>
                                    </m:ctrlPr>
                                  </m:dPr>
                                  <m:e>
                                    <m:r>
                                      <a:rPr lang="cs-CZ" i="1">
                                        <a:latin typeface="Cambria Math"/>
                                        <a:ea typeface="Cambria Math"/>
                                      </a:rPr>
                                      <m:t>1+</m:t>
                                    </m:r>
                                    <m:f>
                                      <m:fPr>
                                        <m:type m:val="lin"/>
                                        <m:ctrlPr>
                                          <a:rPr lang="cs-CZ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cs-CZ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𝑟</m:t>
                                        </m:r>
                                      </m:num>
                                      <m:den>
                                        <m:r>
                                          <a:rPr lang="cs-CZ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𝑚</m:t>
                                        </m:r>
                                      </m:den>
                                    </m:f>
                                  </m:e>
                                </m:d>
                              </m:e>
                              <m:sup>
                                <m:r>
                                  <a:rPr lang="cs-CZ" b="0" i="1" smtClean="0">
                                    <a:latin typeface="Cambria Math" panose="02040503050406030204" pitchFamily="18" charset="0"/>
                                    <a:ea typeface="Cambria Math"/>
                                  </a:rPr>
                                  <m:t>𝑚𝑇</m:t>
                                </m:r>
                              </m:sup>
                            </m:sSup>
                          </m:den>
                        </m:f>
                      </m:e>
                    </m:d>
                    <m:r>
                      <a:rPr lang="en-GB" b="0" i="1" smtClean="0">
                        <a:latin typeface="Cambria Math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cs-CZ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 </a:t>
                </a:r>
                <a:endParaRPr lang="en-GB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7" name="TextovéPole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68781" y="1585986"/>
                <a:ext cx="5347435" cy="1266950"/>
              </a:xfrm>
              <a:prstGeom prst="rect">
                <a:avLst/>
              </a:prstGeom>
              <a:blipFill>
                <a:blip r:embed="rId10"/>
                <a:stretch>
                  <a:fillRect b="-37981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ovéPole 10"/>
              <p:cNvSpPr txBox="1"/>
              <p:nvPr/>
            </p:nvSpPr>
            <p:spPr>
              <a:xfrm>
                <a:off x="5062339" y="3933056"/>
                <a:ext cx="3816424" cy="41293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ts val="2500"/>
                  </a:lnSpc>
                  <a:spcAft>
                    <a:spcPts val="1200"/>
                  </a:spcAft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sz="20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latin typeface="Cambria Math"/>
                            <a:ea typeface="Cambria Math" panose="02040503050406030204" pitchFamily="18" charset="0"/>
                          </a:rPr>
                          <m:t>𝑑𝑃</m:t>
                        </m:r>
                      </m:num>
                      <m:den>
                        <m:r>
                          <a:rPr lang="en-GB" sz="2000" b="0" i="1" smtClean="0">
                            <a:latin typeface="Cambria Math"/>
                            <a:ea typeface="Cambria Math" panose="02040503050406030204" pitchFamily="18" charset="0"/>
                          </a:rPr>
                          <m:t>𝑑𝑟</m:t>
                        </m:r>
                      </m:den>
                    </m:f>
                    <m:r>
                      <a:rPr lang="en-GB" sz="2000" b="0" i="1" smtClean="0">
                        <a:latin typeface="Cambria Math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dirty="0">
                    <a:latin typeface="Cambria Math"/>
                    <a:ea typeface="Cambria Math" panose="02040503050406030204" pitchFamily="18" charset="0"/>
                  </a:rPr>
                  <a:t>  &lt; 0 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GB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/>
                      </a:rPr>
                      <m:t></m:t>
                    </m:r>
                  </m:oMath>
                </a14:m>
                <a:r>
                  <a:rPr lang="en-GB" dirty="0">
                    <a:latin typeface="Cambria Math"/>
                    <a:ea typeface="Cambria Math" panose="02040503050406030204" pitchFamily="18" charset="0"/>
                  </a:rPr>
                  <a:t> downward-sloping curve</a:t>
                </a:r>
              </a:p>
            </p:txBody>
          </p:sp>
        </mc:Choice>
        <mc:Fallback xmlns="">
          <p:sp>
            <p:nvSpPr>
              <p:cNvPr id="11" name="TextovéPole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62339" y="3933056"/>
                <a:ext cx="3816424" cy="412934"/>
              </a:xfrm>
              <a:prstGeom prst="rect">
                <a:avLst/>
              </a:prstGeom>
              <a:blipFill rotWithShape="1">
                <a:blip r:embed="rId11"/>
                <a:stretch>
                  <a:fillRect t="-8824" b="-10294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TextovéPole 21"/>
          <p:cNvSpPr txBox="1"/>
          <p:nvPr/>
        </p:nvSpPr>
        <p:spPr>
          <a:xfrm>
            <a:off x="6683542" y="1877923"/>
            <a:ext cx="2280946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61950" indent="-361950"/>
            <a:r>
              <a:rPr lang="en-GB" sz="1600" i="1" dirty="0">
                <a:latin typeface="Cambria Math" panose="02040503050406030204" pitchFamily="18" charset="0"/>
                <a:ea typeface="Cambria Math" panose="02040503050406030204" pitchFamily="18" charset="0"/>
              </a:rPr>
              <a:t>c  </a:t>
            </a:r>
            <a:r>
              <a:rPr lang="cs-CZ" sz="1600" i="1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GB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… coupon rate</a:t>
            </a:r>
          </a:p>
          <a:p>
            <a:pPr marL="361950" indent="-361950"/>
            <a:r>
              <a:rPr lang="en-GB" sz="1600" i="1" dirty="0">
                <a:latin typeface="Cambria Math" panose="02040503050406030204" pitchFamily="18" charset="0"/>
                <a:ea typeface="Cambria Math" panose="02040503050406030204" pitchFamily="18" charset="0"/>
              </a:rPr>
              <a:t>m</a:t>
            </a:r>
            <a:r>
              <a:rPr lang="en-GB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 … coupon frequency</a:t>
            </a:r>
          </a:p>
          <a:p>
            <a:pPr marL="361950" indent="-361950"/>
            <a:r>
              <a:rPr lang="en-GB" sz="1600" i="1" dirty="0">
                <a:latin typeface="Cambria Math" panose="02040503050406030204" pitchFamily="18" charset="0"/>
                <a:ea typeface="Cambria Math" panose="02040503050406030204" pitchFamily="18" charset="0"/>
              </a:rPr>
              <a:t>r</a:t>
            </a:r>
            <a:r>
              <a:rPr lang="en-GB" sz="1600" dirty="0">
                <a:latin typeface="Cambria Math" panose="02040503050406030204" pitchFamily="18" charset="0"/>
                <a:ea typeface="Cambria Math" panose="02040503050406030204" pitchFamily="18" charset="0"/>
              </a:rPr>
              <a:t>   … required yield</a:t>
            </a:r>
          </a:p>
        </p:txBody>
      </p:sp>
      <p:sp>
        <p:nvSpPr>
          <p:cNvPr id="20" name="TextovéPole 19"/>
          <p:cNvSpPr txBox="1"/>
          <p:nvPr/>
        </p:nvSpPr>
        <p:spPr>
          <a:xfrm>
            <a:off x="864000" y="3214137"/>
            <a:ext cx="5114943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24000" indent="-324000">
              <a:buClr>
                <a:srgbClr val="7030A0"/>
              </a:buClr>
              <a:buFont typeface="Wingdings" panose="05000000000000000000" pitchFamily="2" charset="2"/>
              <a:buChar char="Ø"/>
            </a:pPr>
            <a:r>
              <a:rPr lang="en-GB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Properties of price-yield relationship</a:t>
            </a:r>
            <a:r>
              <a:rPr lang="cs-CZ" sz="220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endParaRPr lang="en-GB" sz="22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ovéPole 23"/>
              <p:cNvSpPr txBox="1"/>
              <p:nvPr/>
            </p:nvSpPr>
            <p:spPr>
              <a:xfrm>
                <a:off x="5048622" y="4401294"/>
                <a:ext cx="2822029" cy="41293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ts val="2500"/>
                  </a:lnSpc>
                  <a:spcAft>
                    <a:spcPts val="1200"/>
                  </a:spcAft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sz="20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GB" sz="20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2000" b="0" i="1" smtClean="0">
                                <a:latin typeface="Cambria Math"/>
                                <a:ea typeface="Cambria Math" panose="02040503050406030204" pitchFamily="18" charset="0"/>
                              </a:rPr>
                              <m:t>𝑑</m:t>
                            </m:r>
                          </m:e>
                          <m:sup>
                            <m:r>
                              <a:rPr lang="en-GB" sz="2000" b="0" i="1" smtClean="0">
                                <a:latin typeface="Cambria Math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GB" sz="2000" b="0" i="1" smtClean="0">
                            <a:latin typeface="Cambria Math"/>
                            <a:ea typeface="Cambria Math" panose="02040503050406030204" pitchFamily="18" charset="0"/>
                          </a:rPr>
                          <m:t>𝑃</m:t>
                        </m:r>
                      </m:num>
                      <m:den>
                        <m:r>
                          <a:rPr lang="en-GB" sz="2000" b="0" i="1" smtClean="0">
                            <a:latin typeface="Cambria Math"/>
                            <a:ea typeface="Cambria Math" panose="02040503050406030204" pitchFamily="18" charset="0"/>
                          </a:rPr>
                          <m:t>𝑑</m:t>
                        </m:r>
                        <m:sSup>
                          <m:sSupPr>
                            <m:ctrlPr>
                              <a:rPr lang="en-GB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2000" b="0" i="1" smtClean="0">
                                <a:latin typeface="Cambria Math"/>
                                <a:ea typeface="Cambria Math" panose="02040503050406030204" pitchFamily="18" charset="0"/>
                              </a:rPr>
                              <m:t>𝑟</m:t>
                            </m:r>
                          </m:e>
                          <m:sup>
                            <m:r>
                              <a:rPr lang="en-GB" sz="2000" b="0" i="1" smtClean="0">
                                <a:latin typeface="Cambria Math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en-GB" sz="1600" b="0" dirty="0">
                    <a:latin typeface="Cambria Math"/>
                    <a:ea typeface="Cambria Math" panose="02040503050406030204" pitchFamily="18" charset="0"/>
                  </a:rPr>
                  <a:t>   </a:t>
                </a:r>
                <a:r>
                  <a:rPr lang="en-GB" dirty="0">
                    <a:latin typeface="Cambria Math"/>
                    <a:ea typeface="Cambria Math" panose="02040503050406030204" pitchFamily="18" charset="0"/>
                  </a:rPr>
                  <a:t>&gt; 0</a:t>
                </a:r>
                <a:r>
                  <a:rPr lang="en-GB" sz="1600" dirty="0">
                    <a:latin typeface="Cambria Math"/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GB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/>
                      </a:rPr>
                      <m:t></m:t>
                    </m:r>
                  </m:oMath>
                </a14:m>
                <a:r>
                  <a:rPr lang="en-GB" sz="1600" dirty="0">
                    <a:latin typeface="Cambria Math"/>
                    <a:ea typeface="Cambria Math" panose="02040503050406030204" pitchFamily="18" charset="0"/>
                  </a:rPr>
                  <a:t>  </a:t>
                </a:r>
                <a:r>
                  <a:rPr lang="en-GB" dirty="0">
                    <a:latin typeface="Cambria Math"/>
                    <a:ea typeface="Cambria Math" panose="02040503050406030204" pitchFamily="18" charset="0"/>
                  </a:rPr>
                  <a:t>convex curve</a:t>
                </a:r>
                <a:endParaRPr lang="en-GB" b="0" dirty="0">
                  <a:latin typeface="Cambria Math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24" name="TextovéPole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48622" y="4401294"/>
                <a:ext cx="2822029" cy="412934"/>
              </a:xfrm>
              <a:prstGeom prst="rect">
                <a:avLst/>
              </a:prstGeom>
              <a:blipFill rotWithShape="1">
                <a:blip r:embed="rId12"/>
                <a:stretch>
                  <a:fillRect t="-10294" b="-11765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ovéPole 24"/>
              <p:cNvSpPr txBox="1"/>
              <p:nvPr/>
            </p:nvSpPr>
            <p:spPr>
              <a:xfrm>
                <a:off x="5181303" y="5129242"/>
                <a:ext cx="3245261" cy="45999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ts val="2800"/>
                  </a:lnSpc>
                </a:pPr>
                <a14:m>
                  <m:oMath xmlns:m="http://schemas.openxmlformats.org/officeDocument/2006/math">
                    <m:r>
                      <a:rPr lang="en-GB" b="0" i="1" smtClean="0">
                        <a:latin typeface="Cambria Math"/>
                        <a:ea typeface="Cambria Math" panose="02040503050406030204" pitchFamily="18" charset="0"/>
                      </a:rPr>
                      <m:t>𝑇</m:t>
                    </m:r>
                    <m:r>
                      <a:rPr lang="en-GB" b="0" i="1" smtClean="0">
                        <a:latin typeface="Cambria Math"/>
                        <a:ea typeface="Cambria Math" panose="02040503050406030204" pitchFamily="18" charset="0"/>
                      </a:rPr>
                      <m:t>=∞</m:t>
                    </m:r>
                  </m:oMath>
                </a14:m>
                <a:r>
                  <a:rPr lang="en-GB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 </a:t>
                </a:r>
                <a:r>
                  <a:rPr lang="en-GB" dirty="0">
                    <a:latin typeface="Cambria Math" panose="02040503050406030204" pitchFamily="18" charset="0"/>
                    <a:ea typeface="Cambria Math" panose="02040503050406030204" pitchFamily="18" charset="0"/>
                    <a:sym typeface="Wingdings"/>
                  </a:rPr>
                  <a:t>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Wingdings"/>
                          </a:rPr>
                        </m:ctrlPr>
                      </m:sSubPr>
                      <m:e>
                        <m:r>
                          <a:rPr lang="cs-CZ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Wingdings"/>
                          </a:rPr>
                          <m:t>𝑃</m:t>
                        </m:r>
                      </m:e>
                      <m:sub>
                        <m:r>
                          <a:rPr lang="cs-CZ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Wingdings"/>
                          </a:rPr>
                          <m:t>0</m:t>
                        </m:r>
                      </m:sub>
                    </m:sSub>
                    <m:r>
                      <a:rPr lang="en-GB" b="0" i="1" smtClean="0">
                        <a:latin typeface="Cambria Math"/>
                        <a:ea typeface="Cambria Math" panose="02040503050406030204" pitchFamily="18" charset="0"/>
                        <a:sym typeface="Wingdings"/>
                      </a:rPr>
                      <m:t>=</m:t>
                    </m:r>
                    <m:r>
                      <a:rPr lang="en-GB" b="0" i="1" smtClean="0">
                        <a:latin typeface="Cambria Math"/>
                        <a:ea typeface="Cambria Math" panose="02040503050406030204" pitchFamily="18" charset="0"/>
                        <a:sym typeface="Wingdings"/>
                      </a:rPr>
                      <m:t>𝑀</m:t>
                    </m:r>
                    <m:r>
                      <a:rPr lang="en-GB" b="0" i="1" smtClean="0">
                        <a:latin typeface="Cambria Math"/>
                        <a:ea typeface="Cambria Math"/>
                        <a:sym typeface="Wingdings"/>
                      </a:rPr>
                      <m:t>×</m:t>
                    </m:r>
                    <m:f>
                      <m:fPr>
                        <m:ctrlPr>
                          <a:rPr lang="en-GB" b="0" i="1" smtClean="0">
                            <a:latin typeface="Cambria Math" panose="02040503050406030204" pitchFamily="18" charset="0"/>
                            <a:ea typeface="Cambria Math"/>
                            <a:sym typeface="Wingdings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/>
                            <a:ea typeface="Cambria Math"/>
                            <a:sym typeface="Wingdings"/>
                          </a:rPr>
                          <m:t>𝑐</m:t>
                        </m:r>
                      </m:num>
                      <m:den>
                        <m:r>
                          <a:rPr lang="en-GB" b="0" i="1" smtClean="0">
                            <a:latin typeface="Cambria Math"/>
                            <a:ea typeface="Cambria Math"/>
                            <a:sym typeface="Wingdings"/>
                          </a:rPr>
                          <m:t>𝑟</m:t>
                        </m:r>
                      </m:den>
                    </m:f>
                    <m:r>
                      <a:rPr lang="cs-CZ" b="0" i="1" smtClean="0">
                        <a:latin typeface="Cambria Math" panose="02040503050406030204" pitchFamily="18" charset="0"/>
                        <a:ea typeface="Cambria Math"/>
                        <a:sym typeface="Wingdings"/>
                      </a:rPr>
                      <m:t>=</m:t>
                    </m:r>
                    <m:f>
                      <m:fPr>
                        <m:ctrlPr>
                          <a:rPr lang="cs-CZ" b="0" i="1" smtClean="0">
                            <a:latin typeface="Cambria Math" panose="02040503050406030204" pitchFamily="18" charset="0"/>
                            <a:ea typeface="Cambria Math"/>
                            <a:sym typeface="Wingdings"/>
                          </a:rPr>
                        </m:ctrlPr>
                      </m:fPr>
                      <m:num>
                        <m:r>
                          <a:rPr lang="cs-CZ" b="0" i="1" smtClean="0">
                            <a:latin typeface="Cambria Math" panose="02040503050406030204" pitchFamily="18" charset="0"/>
                            <a:ea typeface="Cambria Math"/>
                            <a:sym typeface="Wingdings"/>
                          </a:rPr>
                          <m:t>𝐶</m:t>
                        </m:r>
                      </m:num>
                      <m:den>
                        <m:r>
                          <a:rPr lang="cs-CZ" b="0" i="1" smtClean="0">
                            <a:latin typeface="Cambria Math" panose="02040503050406030204" pitchFamily="18" charset="0"/>
                            <a:ea typeface="Cambria Math"/>
                            <a:sym typeface="Wingdings"/>
                          </a:rPr>
                          <m:t>𝑟</m:t>
                        </m:r>
                      </m:den>
                    </m:f>
                  </m:oMath>
                </a14:m>
                <a:endParaRPr lang="en-GB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25" name="TextovéPole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1303" y="5129242"/>
                <a:ext cx="3245261" cy="459998"/>
              </a:xfrm>
              <a:prstGeom prst="rect">
                <a:avLst/>
              </a:prstGeom>
              <a:blipFill rotWithShape="1">
                <a:blip r:embed="rId13"/>
                <a:stretch>
                  <a:fillRect b="-6579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ovéPole 25"/>
              <p:cNvSpPr txBox="1"/>
              <p:nvPr/>
            </p:nvSpPr>
            <p:spPr>
              <a:xfrm>
                <a:off x="5203138" y="4780820"/>
                <a:ext cx="3384376" cy="41293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ts val="2500"/>
                  </a:lnSpc>
                </a:pPr>
                <a14:m>
                  <m:oMath xmlns:m="http://schemas.openxmlformats.org/officeDocument/2006/math">
                    <m:r>
                      <a:rPr lang="en-GB" b="0" i="1" smtClean="0">
                        <a:latin typeface="Cambria Math"/>
                        <a:ea typeface="Cambria Math" panose="02040503050406030204" pitchFamily="18" charset="0"/>
                      </a:rPr>
                      <m:t>𝑐</m:t>
                    </m:r>
                    <m:r>
                      <a:rPr lang="en-GB" b="0" i="1" smtClean="0">
                        <a:latin typeface="Cambria Math"/>
                        <a:ea typeface="Cambria Math" panose="02040503050406030204" pitchFamily="18" charset="0"/>
                      </a:rPr>
                      <m:t>=</m:t>
                    </m:r>
                    <m:r>
                      <a:rPr lang="en-GB" b="0" i="1" smtClean="0">
                        <a:latin typeface="Cambria Math"/>
                        <a:ea typeface="Cambria Math" panose="02040503050406030204" pitchFamily="18" charset="0"/>
                      </a:rPr>
                      <m:t>𝑟</m:t>
                    </m:r>
                    <m:r>
                      <m:rPr>
                        <m:nor/>
                      </m:rPr>
                      <a:rPr lang="en-GB" b="0" i="0" smtClean="0">
                        <a:latin typeface="Cambria Math"/>
                        <a:ea typeface="Cambria Math" panose="02040503050406030204" pitchFamily="18" charset="0"/>
                      </a:rPr>
                      <m:t>    </m:t>
                    </m:r>
                    <m:r>
                      <m:rPr>
                        <m:nor/>
                      </m:rPr>
                      <a:rPr lang="en-GB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/>
                      </a:rPr>
                      <m:t></m:t>
                    </m:r>
                    <m:r>
                      <a:rPr lang="en-GB" b="0" i="1" smtClean="0">
                        <a:latin typeface="Cambria Math"/>
                        <a:ea typeface="Cambria Math" panose="02040503050406030204" pitchFamily="18" charset="0"/>
                        <a:sym typeface="Wingdings"/>
                      </a:rPr>
                      <m:t>  </m:t>
                    </m:r>
                    <m:sSub>
                      <m:sSubPr>
                        <m:ctrlP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Wingdings"/>
                          </a:rPr>
                        </m:ctrlPr>
                      </m:sSubPr>
                      <m:e>
                        <m:r>
                          <a:rPr lang="cs-CZ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Wingdings"/>
                          </a:rPr>
                          <m:t>𝑃</m:t>
                        </m:r>
                      </m:e>
                      <m:sub>
                        <m:r>
                          <a:rPr lang="cs-CZ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Wingdings"/>
                          </a:rPr>
                          <m:t>0</m:t>
                        </m:r>
                      </m:sub>
                    </m:sSub>
                    <m:r>
                      <a:rPr lang="en-GB" b="0" i="1" smtClean="0">
                        <a:latin typeface="Cambria Math"/>
                        <a:ea typeface="Cambria Math"/>
                      </a:rPr>
                      <m:t>=</m:t>
                    </m:r>
                    <m:r>
                      <a:rPr lang="en-GB" b="0" i="1" smtClean="0">
                        <a:latin typeface="Cambria Math"/>
                        <a:ea typeface="Cambria Math"/>
                      </a:rPr>
                      <m:t>𝑀</m:t>
                    </m:r>
                  </m:oMath>
                </a14:m>
                <a:r>
                  <a:rPr lang="en-GB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(par bond)</a:t>
                </a:r>
              </a:p>
            </p:txBody>
          </p:sp>
        </mc:Choice>
        <mc:Fallback xmlns="">
          <p:sp>
            <p:nvSpPr>
              <p:cNvPr id="26" name="TextovéPole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03138" y="4780820"/>
                <a:ext cx="3384376" cy="412934"/>
              </a:xfrm>
              <a:prstGeom prst="rect">
                <a:avLst/>
              </a:prstGeom>
              <a:blipFill rotWithShape="1">
                <a:blip r:embed="rId14"/>
                <a:stretch>
                  <a:fillRect t="-4412" b="-14706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" name="Skupina 4"/>
          <p:cNvGrpSpPr/>
          <p:nvPr/>
        </p:nvGrpSpPr>
        <p:grpSpPr>
          <a:xfrm>
            <a:off x="1403649" y="3994765"/>
            <a:ext cx="3168351" cy="1501535"/>
            <a:chOff x="1403649" y="3159244"/>
            <a:chExt cx="3168351" cy="1501535"/>
          </a:xfrm>
        </p:grpSpPr>
        <p:grpSp>
          <p:nvGrpSpPr>
            <p:cNvPr id="36" name="Skupina 35"/>
            <p:cNvGrpSpPr/>
            <p:nvPr/>
          </p:nvGrpSpPr>
          <p:grpSpPr>
            <a:xfrm>
              <a:off x="1403649" y="3159244"/>
              <a:ext cx="3168351" cy="1501535"/>
              <a:chOff x="580062" y="4159714"/>
              <a:chExt cx="3664707" cy="1861575"/>
            </a:xfrm>
          </p:grpSpPr>
          <p:grpSp>
            <p:nvGrpSpPr>
              <p:cNvPr id="35" name="Skupina 34"/>
              <p:cNvGrpSpPr/>
              <p:nvPr/>
            </p:nvGrpSpPr>
            <p:grpSpPr>
              <a:xfrm>
                <a:off x="580062" y="4159714"/>
                <a:ext cx="3338080" cy="1861575"/>
                <a:chOff x="580061" y="4159713"/>
                <a:chExt cx="3338080" cy="1861575"/>
              </a:xfrm>
            </p:grpSpPr>
            <p:cxnSp>
              <p:nvCxnSpPr>
                <p:cNvPr id="8" name="Přímá spojnice 7"/>
                <p:cNvCxnSpPr/>
                <p:nvPr/>
              </p:nvCxnSpPr>
              <p:spPr>
                <a:xfrm>
                  <a:off x="971600" y="4159713"/>
                  <a:ext cx="1" cy="1846355"/>
                </a:xfrm>
                <a:prstGeom prst="line">
                  <a:avLst/>
                </a:prstGeom>
                <a:ln w="25400">
                  <a:headEnd type="none" w="lg" len="med"/>
                  <a:tailEnd type="none" w="lg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" name="Přímá spojnice 12"/>
                <p:cNvCxnSpPr/>
                <p:nvPr/>
              </p:nvCxnSpPr>
              <p:spPr>
                <a:xfrm>
                  <a:off x="971600" y="6021288"/>
                  <a:ext cx="2880320" cy="0"/>
                </a:xfrm>
                <a:prstGeom prst="line">
                  <a:avLst/>
                </a:prstGeom>
                <a:ln w="25400">
                  <a:headEnd type="none" w="lg" len="med"/>
                  <a:tailEnd type="none" w="lg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5" name="TextovéPole 14"/>
                <p:cNvSpPr txBox="1"/>
                <p:nvPr/>
              </p:nvSpPr>
              <p:spPr>
                <a:xfrm>
                  <a:off x="3558101" y="5682734"/>
                  <a:ext cx="360040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cs-CZ" sz="1600" i="1" dirty="0">
                      <a:latin typeface="Cambria Math"/>
                      <a:ea typeface="Cambria Math" panose="02040503050406030204" pitchFamily="18" charset="0"/>
                    </a:rPr>
                    <a:t>r</a:t>
                  </a:r>
                </a:p>
              </p:txBody>
            </p:sp>
            <p:sp>
              <p:nvSpPr>
                <p:cNvPr id="18" name="TextovéPole 17"/>
                <p:cNvSpPr txBox="1"/>
                <p:nvPr/>
              </p:nvSpPr>
              <p:spPr>
                <a:xfrm>
                  <a:off x="580061" y="4224452"/>
                  <a:ext cx="360040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cs-CZ" sz="1600" i="1" dirty="0">
                      <a:latin typeface="Cambria Math"/>
                      <a:ea typeface="Cambria Math" panose="02040503050406030204" pitchFamily="18" charset="0"/>
                    </a:rPr>
                    <a:t>P</a:t>
                  </a:r>
                </a:p>
              </p:txBody>
            </p:sp>
          </p:grpSp>
          <p:sp>
            <p:nvSpPr>
              <p:cNvPr id="30" name="Oblouk 29"/>
              <p:cNvSpPr/>
              <p:nvPr/>
            </p:nvSpPr>
            <p:spPr>
              <a:xfrm rot="12429577">
                <a:off x="1154907" y="4451453"/>
                <a:ext cx="3089862" cy="1087338"/>
              </a:xfrm>
              <a:prstGeom prst="arc">
                <a:avLst>
                  <a:gd name="adj1" fmla="val 12247696"/>
                  <a:gd name="adj2" fmla="val 21356757"/>
                </a:avLst>
              </a:prstGeom>
              <a:ln w="38100">
                <a:solidFill>
                  <a:srgbClr val="C00000"/>
                </a:solidFill>
                <a:headEnd type="none" w="lg" len="med"/>
                <a:tailEnd type="none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8" name="TextovéPole 27"/>
                <p:cNvSpPr txBox="1"/>
                <p:nvPr/>
              </p:nvSpPr>
              <p:spPr>
                <a:xfrm>
                  <a:off x="2849817" y="3509811"/>
                  <a:ext cx="1290135" cy="369332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pPr>
                    <a:buClr>
                      <a:srgbClr val="7030A0"/>
                    </a:buClr>
                  </a:pPr>
                  <a14:m>
                    <m:oMath xmlns:m="http://schemas.openxmlformats.org/officeDocument/2006/math">
                      <m:r>
                        <a:rPr lang="en-GB" i="1">
                          <a:latin typeface="Cambria Math"/>
                          <a:ea typeface="Cambria Math" panose="02040503050406030204" pitchFamily="18" charset="0"/>
                        </a:rPr>
                        <m:t>𝑃</m:t>
                      </m:r>
                      <m:r>
                        <a:rPr lang="en-GB" i="1">
                          <a:latin typeface="Cambria Math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GB" i="1">
                          <a:latin typeface="Cambria Math"/>
                          <a:ea typeface="Cambria Math" panose="02040503050406030204" pitchFamily="18" charset="0"/>
                        </a:rPr>
                        <m:t>𝑓</m:t>
                      </m:r>
                      <m:r>
                        <a:rPr lang="en-GB" i="1">
                          <a:latin typeface="Cambria Math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n-GB" i="1">
                          <a:latin typeface="Cambria Math"/>
                          <a:ea typeface="Cambria Math" panose="02040503050406030204" pitchFamily="18" charset="0"/>
                        </a:rPr>
                        <m:t>𝑟</m:t>
                      </m:r>
                      <m:r>
                        <a:rPr lang="en-GB" i="1">
                          <a:latin typeface="Cambria Math"/>
                          <a:ea typeface="Cambria Math" panose="02040503050406030204" pitchFamily="18" charset="0"/>
                        </a:rPr>
                        <m:t>)</m:t>
                      </m:r>
                    </m:oMath>
                  </a14:m>
                  <a:r>
                    <a:rPr lang="en-GB" dirty="0">
                      <a:latin typeface="Cambria Math" panose="02040503050406030204" pitchFamily="18" charset="0"/>
                      <a:ea typeface="Cambria Math" panose="02040503050406030204" pitchFamily="18" charset="0"/>
                    </a:rPr>
                    <a:t> </a:t>
                  </a:r>
                </a:p>
              </p:txBody>
            </p:sp>
          </mc:Choice>
          <mc:Fallback xmlns="">
            <p:sp>
              <p:nvSpPr>
                <p:cNvPr id="28" name="TextovéPole 2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849817" y="3509811"/>
                  <a:ext cx="1290135" cy="369332"/>
                </a:xfrm>
                <a:prstGeom prst="rect">
                  <a:avLst/>
                </a:prstGeom>
                <a:blipFill rotWithShape="1">
                  <a:blip r:embed="rId15"/>
                  <a:stretch>
                    <a:fillRect b="-15000"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767755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PERSISTENCEDATA" val="MMPROD_UIPERSISTENCEDATA"/>
  <p:tag name="MMPROD_UIDATA" val="&lt;database version=&quot;10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 - &amp;quot;Essentials of bond pricing&amp;quot;&quot;/&gt;&lt;property id=&quot;20307&quot; value=&quot;256&quot;/&gt;&lt;/object&gt;&lt;object type=&quot;3&quot; unique_id=&quot;10004&quot;&gt;&lt;property id=&quot;20148&quot; value=&quot;5&quot;/&gt;&lt;property id=&quot;20300&quot; value=&quot;Slide 2 - &amp;quot;Straight bond&amp;quot;&quot;/&gt;&lt;property id=&quot;20307&quot; value=&quot;260&quot;/&gt;&lt;/object&gt;&lt;object type=&quot;3&quot; unique_id=&quot;10005&quot;&gt;&lt;property id=&quot;20148&quot; value=&quot;5&quot;/&gt;&lt;property id=&quot;20300&quot; value=&quot;Slide 3 - &amp;quot;Diversities in bond contracts (1)&amp;quot;&quot;/&gt;&lt;property id=&quot;20307&quot; value=&quot;262&quot;/&gt;&lt;/object&gt;&lt;object type=&quot;3&quot; unique_id=&quot;10006&quot;&gt;&lt;property id=&quot;20148&quot; value=&quot;5&quot;/&gt;&lt;property id=&quot;20300&quot; value=&quot;Slide 4 - &amp;quot;Diversities in bond contracts (2)&amp;quot;&quot;/&gt;&lt;property id=&quot;20307&quot; value=&quot;263&quot;/&gt;&lt;/object&gt;&lt;object type=&quot;3&quot; unique_id=&quot;10007&quot;&gt;&lt;property id=&quot;20148&quot; value=&quot;5&quot;/&gt;&lt;property id=&quot;20300&quot; value=&quot;Slide 5 - &amp;quot;Underlying principles of pricing&amp;quot;&quot;/&gt;&lt;property id=&quot;20307&quot; value=&quot;270&quot;/&gt;&lt;/object&gt;&lt;object type=&quot;3&quot; unique_id=&quot;10008&quot;&gt;&lt;property id=&quot;20148&quot; value=&quot;5&quot;/&gt;&lt;property id=&quot;20300&quot; value=&quot;Slide 6 - &amp;quot;Discounting conventions (1)&amp;quot;&quot;/&gt;&lt;property id=&quot;20307&quot; value=&quot;265&quot;/&gt;&lt;/object&gt;&lt;object type=&quot;3&quot; unique_id=&quot;10009&quot;&gt;&lt;property id=&quot;20148&quot; value=&quot;5&quot;/&gt;&lt;property id=&quot;20300&quot; value=&quot;Slide 7 - &amp;quot;Discounting conventions (2)&amp;quot;&quot;/&gt;&lt;property id=&quot;20307&quot; value=&quot;266&quot;/&gt;&lt;/object&gt;&lt;object type=&quot;3&quot; unique_id=&quot;10010&quot;&gt;&lt;property id=&quot;20148&quot; value=&quot;5&quot;/&gt;&lt;property id=&quot;20300&quot; value=&quot;Slide 8 - &amp;quot;Clean and full price&amp;quot;&quot;/&gt;&lt;property id=&quot;20307&quot; value=&quot;267&quot;/&gt;&lt;/object&gt;&lt;object type=&quot;3&quot; unique_id=&quot;10011&quot;&gt;&lt;property id=&quot;20148&quot; value=&quot;5&quot;/&gt;&lt;property id=&quot;20300&quot; value=&quot;Slide 9 - &amp;quot;Price-yield relationship&amp;quot;&quot;/&gt;&lt;property id=&quot;20307&quot; value=&quot;261&quot;/&gt;&lt;/object&gt;&lt;object type=&quot;3&quot; unique_id=&quot;10012&quot;&gt;&lt;property id=&quot;20148&quot; value=&quot;5&quot;/&gt;&lt;property id=&quot;20300&quot; value=&quot;Slide 10 - &amp;quot;Price–maturity relationship&amp;quot;&quot;/&gt;&lt;property id=&quot;20307&quot; value=&quot;269&quot;/&gt;&lt;/object&gt;&lt;object type=&quot;3&quot; unique_id=&quot;10013&quot;&gt;&lt;property id=&quot;20148&quot; value=&quot;5&quot;/&gt;&lt;property id=&quot;20300&quot; value=&quot;Slide 11 - &amp;quot;Yield to maturity&amp;quot;&quot;/&gt;&lt;property id=&quot;20307&quot; value=&quot;268&quot;/&gt;&lt;/object&gt;&lt;object type=&quot;3&quot; unique_id=&quot;10014&quot;&gt;&lt;property id=&quot;20148&quot; value=&quot;5&quot;/&gt;&lt;property id=&quot;20300&quot; value=&quot;Slide 12 - &amp;quot;Other yield measures&amp;quot;&quot;/&gt;&lt;property id=&quot;20307&quot; value=&quot;271&quot;/&gt;&lt;/object&gt;&lt;object type=&quot;3&quot; unique_id=&quot;10015&quot;&gt;&lt;property id=&quot;20148&quot; value=&quot;5&quot;/&gt;&lt;property id=&quot;20300&quot; value=&quot;Slide 13 - &amp;quot;See you  in the next lecture&amp;quot;&quot;/&gt;&lt;property id=&quot;20307&quot; value=&quot;272&quot;/&gt;&lt;/object&gt;&lt;/object&gt;&lt;object type=&quot;8&quot; unique_id=&quot;10032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FMI">
  <a:themeElements>
    <a:clrScheme name="Aerodynamika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Aerodynamika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erodynamika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>
    <a:lnDef>
      <a:spPr>
        <a:ln w="25400">
          <a:headEnd type="none" w="lg" len="med"/>
          <a:tailEnd type="triangle" w="lg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algn="ctr">
          <a:defRPr sz="1600" i="1" smtClean="0">
            <a:latin typeface="Cambria Math"/>
            <a:ea typeface="Cambria Math" panose="02040503050406030204" pitchFamily="18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2952</TotalTime>
  <Words>1365</Words>
  <Application>Microsoft Office PowerPoint</Application>
  <PresentationFormat>Předvádění na obrazovce (4:3)</PresentationFormat>
  <Paragraphs>223</Paragraphs>
  <Slides>13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20" baseType="lpstr">
      <vt:lpstr>Algerian</vt:lpstr>
      <vt:lpstr>Calibri</vt:lpstr>
      <vt:lpstr>Cambria Math</vt:lpstr>
      <vt:lpstr>Georgia</vt:lpstr>
      <vt:lpstr>Trebuchet MS</vt:lpstr>
      <vt:lpstr>Wingdings</vt:lpstr>
      <vt:lpstr>FMI</vt:lpstr>
      <vt:lpstr>Essentials of bond pricing</vt:lpstr>
      <vt:lpstr>Straight bond</vt:lpstr>
      <vt:lpstr>Diversities in bond contracts (1)</vt:lpstr>
      <vt:lpstr>Diversities in bond contracts (2)</vt:lpstr>
      <vt:lpstr>Underlying principles of pricing</vt:lpstr>
      <vt:lpstr>Discounting conventions (1)</vt:lpstr>
      <vt:lpstr>Discounting conventions (2)</vt:lpstr>
      <vt:lpstr>Clean and full price</vt:lpstr>
      <vt:lpstr>Price-yield relationship</vt:lpstr>
      <vt:lpstr>Price–maturity relationship</vt:lpstr>
      <vt:lpstr>Yield to maturity</vt:lpstr>
      <vt:lpstr>Other yield measures</vt:lpstr>
      <vt:lpstr>See you  in the next lecture</vt:lpstr>
    </vt:vector>
  </TitlesOfParts>
  <Company>Institute of Economic Studies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Essentials of bond pricing</dc:title>
  <dc:subject>FI - TALKING SLIDES</dc:subject>
  <dc:creator>Oldřich DĚDEK</dc:creator>
  <cp:keywords>pptxFI_L01</cp:keywords>
  <dc:description>Financial markets instruments</dc:description>
  <cp:lastModifiedBy>Oldrich DEDEK</cp:lastModifiedBy>
  <cp:revision>1298</cp:revision>
  <dcterms:created xsi:type="dcterms:W3CDTF">2014-05-11T12:40:16Z</dcterms:created>
  <dcterms:modified xsi:type="dcterms:W3CDTF">2020-10-04T18:13:31Z</dcterms:modified>
  <cp:category>O.D. Lecturing Legacy</cp:category>
  <cp:contentStatus>OD Web</cp:contentStatus>
</cp:coreProperties>
</file>